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Open Sauce Bold" charset="1" panose="00000800000000000000"/>
      <p:regular r:id="rId21"/>
    </p:embeddedFont>
    <p:embeddedFont>
      <p:font typeface="League Spartan" charset="1" panose="00000800000000000000"/>
      <p:regular r:id="rId22"/>
    </p:embeddedFont>
    <p:embeddedFont>
      <p:font typeface="Open Sauce" charset="1" panose="00000500000000000000"/>
      <p:regular r:id="rId23"/>
    </p:embeddedFont>
    <p:embeddedFont>
      <p:font typeface="Canva Sans Bold" charset="1" panose="020B08030305010401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6.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220875" y="2577591"/>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1870948" y="6575690"/>
            <a:ext cx="6040625" cy="3553954"/>
            <a:chOff x="0" y="0"/>
            <a:chExt cx="1590946" cy="936021"/>
          </a:xfrm>
        </p:grpSpPr>
        <p:sp>
          <p:nvSpPr>
            <p:cNvPr name="Freeform 5" id="5"/>
            <p:cNvSpPr/>
            <p:nvPr/>
          </p:nvSpPr>
          <p:spPr>
            <a:xfrm flipH="false" flipV="false" rot="0">
              <a:off x="0" y="0"/>
              <a:ext cx="1590946" cy="936021"/>
            </a:xfrm>
            <a:custGeom>
              <a:avLst/>
              <a:gdLst/>
              <a:ahLst/>
              <a:cxnLst/>
              <a:rect r="r" b="b" t="t" l="l"/>
              <a:pathLst>
                <a:path h="936021" w="1590946">
                  <a:moveTo>
                    <a:pt x="19225" y="0"/>
                  </a:moveTo>
                  <a:lnTo>
                    <a:pt x="1571722" y="0"/>
                  </a:lnTo>
                  <a:cubicBezTo>
                    <a:pt x="1582339" y="0"/>
                    <a:pt x="1590946" y="8607"/>
                    <a:pt x="1590946" y="19225"/>
                  </a:cubicBezTo>
                  <a:lnTo>
                    <a:pt x="1590946" y="916796"/>
                  </a:lnTo>
                  <a:cubicBezTo>
                    <a:pt x="1590946" y="927414"/>
                    <a:pt x="1582339" y="936021"/>
                    <a:pt x="1571722" y="936021"/>
                  </a:cubicBezTo>
                  <a:lnTo>
                    <a:pt x="19225" y="936021"/>
                  </a:lnTo>
                  <a:cubicBezTo>
                    <a:pt x="8607" y="936021"/>
                    <a:pt x="0" y="927414"/>
                    <a:pt x="0" y="916796"/>
                  </a:cubicBezTo>
                  <a:lnTo>
                    <a:pt x="0" y="19225"/>
                  </a:lnTo>
                  <a:cubicBezTo>
                    <a:pt x="0" y="8607"/>
                    <a:pt x="8607" y="0"/>
                    <a:pt x="19225"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1590946" cy="888396"/>
            </a:xfrm>
            <a:prstGeom prst="rect">
              <a:avLst/>
            </a:prstGeom>
          </p:spPr>
          <p:txBody>
            <a:bodyPr anchor="ctr" rtlCol="false" tIns="50800" lIns="50800" bIns="50800" rIns="50800"/>
            <a:lstStyle/>
            <a:p>
              <a:pPr algn="ctr">
                <a:lnSpc>
                  <a:spcPts val="1134"/>
                </a:lnSpc>
              </a:pPr>
            </a:p>
          </p:txBody>
        </p:sp>
      </p:grpSp>
      <p:sp>
        <p:nvSpPr>
          <p:cNvPr name="Freeform 7" id="7"/>
          <p:cNvSpPr/>
          <p:nvPr/>
        </p:nvSpPr>
        <p:spPr>
          <a:xfrm flipH="false" flipV="false" rot="0">
            <a:off x="12319267" y="3728239"/>
            <a:ext cx="4940033" cy="4437048"/>
          </a:xfrm>
          <a:custGeom>
            <a:avLst/>
            <a:gdLst/>
            <a:ahLst/>
            <a:cxnLst/>
            <a:rect r="r" b="b" t="t" l="l"/>
            <a:pathLst>
              <a:path h="4437048" w="4940033">
                <a:moveTo>
                  <a:pt x="0" y="0"/>
                </a:moveTo>
                <a:lnTo>
                  <a:pt x="4940033" y="0"/>
                </a:lnTo>
                <a:lnTo>
                  <a:pt x="4940033" y="4437048"/>
                </a:lnTo>
                <a:lnTo>
                  <a:pt x="0" y="44370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028700" y="8165287"/>
            <a:ext cx="5830464" cy="1276525"/>
            <a:chOff x="0" y="0"/>
            <a:chExt cx="1535596" cy="336204"/>
          </a:xfrm>
        </p:grpSpPr>
        <p:sp>
          <p:nvSpPr>
            <p:cNvPr name="Freeform 9" id="9"/>
            <p:cNvSpPr/>
            <p:nvPr/>
          </p:nvSpPr>
          <p:spPr>
            <a:xfrm flipH="false" flipV="false" rot="0">
              <a:off x="0" y="0"/>
              <a:ext cx="1535596" cy="336204"/>
            </a:xfrm>
            <a:custGeom>
              <a:avLst/>
              <a:gdLst/>
              <a:ahLst/>
              <a:cxnLst/>
              <a:rect r="r" b="b" t="t" l="l"/>
              <a:pathLst>
                <a:path h="336204" w="1535596">
                  <a:moveTo>
                    <a:pt x="19918" y="0"/>
                  </a:moveTo>
                  <a:lnTo>
                    <a:pt x="1515678" y="0"/>
                  </a:lnTo>
                  <a:cubicBezTo>
                    <a:pt x="1526678" y="0"/>
                    <a:pt x="1535596" y="8917"/>
                    <a:pt x="1535596" y="19918"/>
                  </a:cubicBezTo>
                  <a:lnTo>
                    <a:pt x="1535596" y="316287"/>
                  </a:lnTo>
                  <a:cubicBezTo>
                    <a:pt x="1535596" y="327287"/>
                    <a:pt x="1526678" y="336204"/>
                    <a:pt x="1515678" y="336204"/>
                  </a:cubicBezTo>
                  <a:lnTo>
                    <a:pt x="19918" y="336204"/>
                  </a:lnTo>
                  <a:cubicBezTo>
                    <a:pt x="8917" y="336204"/>
                    <a:pt x="0" y="327287"/>
                    <a:pt x="0" y="316287"/>
                  </a:cubicBezTo>
                  <a:lnTo>
                    <a:pt x="0" y="19918"/>
                  </a:lnTo>
                  <a:cubicBezTo>
                    <a:pt x="0" y="8917"/>
                    <a:pt x="8917" y="0"/>
                    <a:pt x="19918" y="0"/>
                  </a:cubicBezTo>
                  <a:close/>
                </a:path>
              </a:pathLst>
            </a:custGeom>
            <a:solidFill>
              <a:srgbClr val="000000">
                <a:alpha val="0"/>
              </a:srgbClr>
            </a:solidFill>
            <a:ln w="19050" cap="sq">
              <a:solidFill>
                <a:srgbClr val="1D1B1A"/>
              </a:solidFill>
              <a:prstDash val="solid"/>
              <a:miter/>
            </a:ln>
          </p:spPr>
        </p:sp>
        <p:sp>
          <p:nvSpPr>
            <p:cNvPr name="TextBox 10" id="10"/>
            <p:cNvSpPr txBox="true"/>
            <p:nvPr/>
          </p:nvSpPr>
          <p:spPr>
            <a:xfrm>
              <a:off x="0" y="47625"/>
              <a:ext cx="1535596" cy="288579"/>
            </a:xfrm>
            <a:prstGeom prst="rect">
              <a:avLst/>
            </a:prstGeom>
          </p:spPr>
          <p:txBody>
            <a:bodyPr anchor="ctr" rtlCol="false" tIns="50800" lIns="50800" bIns="50800" rIns="50800"/>
            <a:lstStyle/>
            <a:p>
              <a:pPr algn="ctr">
                <a:lnSpc>
                  <a:spcPts val="1134"/>
                </a:lnSpc>
              </a:pPr>
            </a:p>
          </p:txBody>
        </p:sp>
      </p:grpSp>
      <p:grpSp>
        <p:nvGrpSpPr>
          <p:cNvPr name="Group 11" id="11"/>
          <p:cNvGrpSpPr/>
          <p:nvPr/>
        </p:nvGrpSpPr>
        <p:grpSpPr>
          <a:xfrm rot="0">
            <a:off x="7028890" y="8165287"/>
            <a:ext cx="1487364" cy="1276525"/>
            <a:chOff x="0" y="0"/>
            <a:chExt cx="391734" cy="336204"/>
          </a:xfrm>
        </p:grpSpPr>
        <p:sp>
          <p:nvSpPr>
            <p:cNvPr name="Freeform 12" id="12"/>
            <p:cNvSpPr/>
            <p:nvPr/>
          </p:nvSpPr>
          <p:spPr>
            <a:xfrm flipH="false" flipV="false" rot="0">
              <a:off x="0" y="0"/>
              <a:ext cx="391734" cy="336204"/>
            </a:xfrm>
            <a:custGeom>
              <a:avLst/>
              <a:gdLst/>
              <a:ahLst/>
              <a:cxnLst/>
              <a:rect r="r" b="b" t="t" l="l"/>
              <a:pathLst>
                <a:path h="336204" w="391734">
                  <a:moveTo>
                    <a:pt x="78077" y="0"/>
                  </a:moveTo>
                  <a:lnTo>
                    <a:pt x="313657" y="0"/>
                  </a:lnTo>
                  <a:cubicBezTo>
                    <a:pt x="356777" y="0"/>
                    <a:pt x="391734" y="34956"/>
                    <a:pt x="391734" y="78077"/>
                  </a:cubicBezTo>
                  <a:lnTo>
                    <a:pt x="391734" y="258127"/>
                  </a:lnTo>
                  <a:cubicBezTo>
                    <a:pt x="391734" y="301248"/>
                    <a:pt x="356777" y="336204"/>
                    <a:pt x="313657" y="336204"/>
                  </a:cubicBezTo>
                  <a:lnTo>
                    <a:pt x="78077" y="336204"/>
                  </a:lnTo>
                  <a:cubicBezTo>
                    <a:pt x="34956" y="336204"/>
                    <a:pt x="0" y="301248"/>
                    <a:pt x="0" y="258127"/>
                  </a:cubicBezTo>
                  <a:lnTo>
                    <a:pt x="0" y="78077"/>
                  </a:lnTo>
                  <a:cubicBezTo>
                    <a:pt x="0" y="34956"/>
                    <a:pt x="34956" y="0"/>
                    <a:pt x="78077" y="0"/>
                  </a:cubicBezTo>
                  <a:close/>
                </a:path>
              </a:pathLst>
            </a:custGeom>
            <a:solidFill>
              <a:srgbClr val="F82929"/>
            </a:solidFill>
            <a:ln w="19050" cap="sq">
              <a:solidFill>
                <a:srgbClr val="1D1B1A"/>
              </a:solidFill>
              <a:prstDash val="solid"/>
              <a:miter/>
            </a:ln>
          </p:spPr>
        </p:sp>
        <p:sp>
          <p:nvSpPr>
            <p:cNvPr name="TextBox 13" id="13"/>
            <p:cNvSpPr txBox="true"/>
            <p:nvPr/>
          </p:nvSpPr>
          <p:spPr>
            <a:xfrm>
              <a:off x="0" y="47625"/>
              <a:ext cx="391734" cy="288579"/>
            </a:xfrm>
            <a:prstGeom prst="rect">
              <a:avLst/>
            </a:prstGeom>
          </p:spPr>
          <p:txBody>
            <a:bodyPr anchor="ctr" rtlCol="false" tIns="50800" lIns="50800" bIns="50800" rIns="50800"/>
            <a:lstStyle/>
            <a:p>
              <a:pPr algn="ctr">
                <a:lnSpc>
                  <a:spcPts val="1134"/>
                </a:lnSpc>
              </a:pPr>
            </a:p>
          </p:txBody>
        </p:sp>
      </p:grpSp>
      <p:sp>
        <p:nvSpPr>
          <p:cNvPr name="Freeform 14" id="14"/>
          <p:cNvSpPr/>
          <p:nvPr/>
        </p:nvSpPr>
        <p:spPr>
          <a:xfrm flipH="false" flipV="false" rot="0">
            <a:off x="7427712" y="8570468"/>
            <a:ext cx="798723" cy="466164"/>
          </a:xfrm>
          <a:custGeom>
            <a:avLst/>
            <a:gdLst/>
            <a:ahLst/>
            <a:cxnLst/>
            <a:rect r="r" b="b" t="t" l="l"/>
            <a:pathLst>
              <a:path h="466164" w="798723">
                <a:moveTo>
                  <a:pt x="0" y="0"/>
                </a:moveTo>
                <a:lnTo>
                  <a:pt x="798722" y="0"/>
                </a:lnTo>
                <a:lnTo>
                  <a:pt x="798722" y="466163"/>
                </a:lnTo>
                <a:lnTo>
                  <a:pt x="0" y="4661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11656989" y="3177943"/>
            <a:ext cx="1100591" cy="11005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17" id="17"/>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8" id="18"/>
          <p:cNvSpPr/>
          <p:nvPr/>
        </p:nvSpPr>
        <p:spPr>
          <a:xfrm flipH="false" flipV="false" rot="0">
            <a:off x="11870948" y="3391901"/>
            <a:ext cx="672675" cy="672675"/>
          </a:xfrm>
          <a:custGeom>
            <a:avLst/>
            <a:gdLst/>
            <a:ahLst/>
            <a:cxnLst/>
            <a:rect r="r" b="b" t="t" l="l"/>
            <a:pathLst>
              <a:path h="672675" w="672675">
                <a:moveTo>
                  <a:pt x="0" y="0"/>
                </a:moveTo>
                <a:lnTo>
                  <a:pt x="672674" y="0"/>
                </a:lnTo>
                <a:lnTo>
                  <a:pt x="672674" y="672675"/>
                </a:lnTo>
                <a:lnTo>
                  <a:pt x="0" y="6726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4685519" y="8899"/>
            <a:ext cx="2561318" cy="2354760"/>
          </a:xfrm>
          <a:custGeom>
            <a:avLst/>
            <a:gdLst/>
            <a:ahLst/>
            <a:cxnLst/>
            <a:rect r="r" b="b" t="t" l="l"/>
            <a:pathLst>
              <a:path h="2354760" w="2561318">
                <a:moveTo>
                  <a:pt x="0" y="0"/>
                </a:moveTo>
                <a:lnTo>
                  <a:pt x="2561318" y="0"/>
                </a:lnTo>
                <a:lnTo>
                  <a:pt x="2561318" y="2354760"/>
                </a:lnTo>
                <a:lnTo>
                  <a:pt x="0" y="2354760"/>
                </a:lnTo>
                <a:lnTo>
                  <a:pt x="0" y="0"/>
                </a:lnTo>
                <a:close/>
              </a:path>
            </a:pathLst>
          </a:custGeom>
          <a:blipFill>
            <a:blip r:embed="rId10"/>
            <a:stretch>
              <a:fillRect l="0" t="0" r="0" b="0"/>
            </a:stretch>
          </a:blipFill>
        </p:spPr>
      </p:sp>
      <p:sp>
        <p:nvSpPr>
          <p:cNvPr name="Freeform 20" id="20"/>
          <p:cNvSpPr/>
          <p:nvPr/>
        </p:nvSpPr>
        <p:spPr>
          <a:xfrm flipH="false" flipV="false" rot="0">
            <a:off x="10313343" y="188738"/>
            <a:ext cx="4162626" cy="1995083"/>
          </a:xfrm>
          <a:custGeom>
            <a:avLst/>
            <a:gdLst/>
            <a:ahLst/>
            <a:cxnLst/>
            <a:rect r="r" b="b" t="t" l="l"/>
            <a:pathLst>
              <a:path h="1995083" w="4162626">
                <a:moveTo>
                  <a:pt x="0" y="0"/>
                </a:moveTo>
                <a:lnTo>
                  <a:pt x="4162626" y="0"/>
                </a:lnTo>
                <a:lnTo>
                  <a:pt x="4162626" y="1995083"/>
                </a:lnTo>
                <a:lnTo>
                  <a:pt x="0" y="1995083"/>
                </a:lnTo>
                <a:lnTo>
                  <a:pt x="0" y="0"/>
                </a:lnTo>
                <a:close/>
              </a:path>
            </a:pathLst>
          </a:custGeom>
          <a:blipFill>
            <a:blip r:embed="rId11"/>
            <a:stretch>
              <a:fillRect l="0" t="-4908" r="0" b="0"/>
            </a:stretch>
          </a:blipFill>
        </p:spPr>
      </p:sp>
      <p:sp>
        <p:nvSpPr>
          <p:cNvPr name="Freeform 21" id="21"/>
          <p:cNvSpPr/>
          <p:nvPr/>
        </p:nvSpPr>
        <p:spPr>
          <a:xfrm flipH="false" flipV="false" rot="0">
            <a:off x="6928715" y="-597487"/>
            <a:ext cx="3175078" cy="3175078"/>
          </a:xfrm>
          <a:custGeom>
            <a:avLst/>
            <a:gdLst/>
            <a:ahLst/>
            <a:cxnLst/>
            <a:rect r="r" b="b" t="t" l="l"/>
            <a:pathLst>
              <a:path h="3175078" w="3175078">
                <a:moveTo>
                  <a:pt x="0" y="0"/>
                </a:moveTo>
                <a:lnTo>
                  <a:pt x="3175078" y="0"/>
                </a:lnTo>
                <a:lnTo>
                  <a:pt x="3175078" y="3175078"/>
                </a:lnTo>
                <a:lnTo>
                  <a:pt x="0" y="3175078"/>
                </a:lnTo>
                <a:lnTo>
                  <a:pt x="0" y="0"/>
                </a:lnTo>
                <a:close/>
              </a:path>
            </a:pathLst>
          </a:custGeom>
          <a:blipFill>
            <a:blip r:embed="rId12"/>
            <a:stretch>
              <a:fillRect l="0" t="0" r="0" b="0"/>
            </a:stretch>
          </a:blipFill>
        </p:spPr>
      </p:sp>
      <p:sp>
        <p:nvSpPr>
          <p:cNvPr name="TextBox 22" id="22"/>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 </a:t>
            </a:r>
          </a:p>
        </p:txBody>
      </p:sp>
      <p:sp>
        <p:nvSpPr>
          <p:cNvPr name="TextBox 23" id="23"/>
          <p:cNvSpPr txBox="true"/>
          <p:nvPr/>
        </p:nvSpPr>
        <p:spPr>
          <a:xfrm rot="0">
            <a:off x="1216234" y="3393527"/>
            <a:ext cx="5982610" cy="1475447"/>
          </a:xfrm>
          <a:prstGeom prst="rect">
            <a:avLst/>
          </a:prstGeom>
        </p:spPr>
        <p:txBody>
          <a:bodyPr anchor="t" rtlCol="false" tIns="0" lIns="0" bIns="0" rIns="0">
            <a:spAutoFit/>
          </a:bodyPr>
          <a:lstStyle/>
          <a:p>
            <a:pPr algn="l">
              <a:lnSpc>
                <a:spcPts val="5696"/>
              </a:lnSpc>
            </a:pPr>
            <a:r>
              <a:rPr lang="en-US" sz="5872">
                <a:solidFill>
                  <a:srgbClr val="1D1B1A"/>
                </a:solidFill>
                <a:latin typeface="League Spartan"/>
                <a:ea typeface="League Spartan"/>
                <a:cs typeface="League Spartan"/>
                <a:sym typeface="League Spartan"/>
              </a:rPr>
              <a:t>ALEX AGENCY ANALYTICS </a:t>
            </a:r>
          </a:p>
        </p:txBody>
      </p:sp>
      <p:sp>
        <p:nvSpPr>
          <p:cNvPr name="TextBox 24" id="24"/>
          <p:cNvSpPr txBox="true"/>
          <p:nvPr/>
        </p:nvSpPr>
        <p:spPr>
          <a:xfrm rot="0">
            <a:off x="1113340" y="7291844"/>
            <a:ext cx="8092851" cy="508792"/>
          </a:xfrm>
          <a:prstGeom prst="rect">
            <a:avLst/>
          </a:prstGeom>
        </p:spPr>
        <p:txBody>
          <a:bodyPr anchor="t" rtlCol="false" tIns="0" lIns="0" bIns="0" rIns="0">
            <a:spAutoFit/>
          </a:bodyPr>
          <a:lstStyle/>
          <a:p>
            <a:pPr algn="l">
              <a:lnSpc>
                <a:spcPts val="4161"/>
              </a:lnSpc>
              <a:spcBef>
                <a:spcPct val="0"/>
              </a:spcBef>
            </a:pPr>
            <a:r>
              <a:rPr lang="en-US" sz="2972" spc="-59">
                <a:solidFill>
                  <a:srgbClr val="1D1B1A"/>
                </a:solidFill>
                <a:latin typeface="Open Sauce"/>
                <a:ea typeface="Open Sauce"/>
                <a:cs typeface="Open Sauce"/>
                <a:sym typeface="Open Sauce"/>
              </a:rPr>
              <a:t>Efficiency and Speed in Modern Logistics</a:t>
            </a:r>
          </a:p>
        </p:txBody>
      </p:sp>
      <p:sp>
        <p:nvSpPr>
          <p:cNvPr name="TextBox 25" id="25"/>
          <p:cNvSpPr txBox="true"/>
          <p:nvPr/>
        </p:nvSpPr>
        <p:spPr>
          <a:xfrm rot="0">
            <a:off x="1414320" y="8513318"/>
            <a:ext cx="4662358" cy="523314"/>
          </a:xfrm>
          <a:prstGeom prst="rect">
            <a:avLst/>
          </a:prstGeom>
        </p:spPr>
        <p:txBody>
          <a:bodyPr anchor="t" rtlCol="false" tIns="0" lIns="0" bIns="0" rIns="0">
            <a:spAutoFit/>
          </a:bodyPr>
          <a:lstStyle/>
          <a:p>
            <a:pPr algn="ctr">
              <a:lnSpc>
                <a:spcPts val="4345"/>
              </a:lnSpc>
              <a:spcBef>
                <a:spcPct val="0"/>
              </a:spcBef>
            </a:pPr>
            <a:r>
              <a:rPr lang="en-US" b="true" sz="3103" spc="-62">
                <a:solidFill>
                  <a:srgbClr val="1D1B1A"/>
                </a:solidFill>
                <a:latin typeface="Open Sauce Bold"/>
                <a:ea typeface="Open Sauce Bold"/>
                <a:cs typeface="Open Sauce Bold"/>
                <a:sym typeface="Open Sauce Bold"/>
              </a:rPr>
              <a:t>Let’s Move</a:t>
            </a:r>
          </a:p>
        </p:txBody>
      </p:sp>
      <p:sp>
        <p:nvSpPr>
          <p:cNvPr name="TextBox 26" id="26"/>
          <p:cNvSpPr txBox="true"/>
          <p:nvPr/>
        </p:nvSpPr>
        <p:spPr>
          <a:xfrm rot="0">
            <a:off x="1216234" y="5238750"/>
            <a:ext cx="4989047" cy="1142564"/>
          </a:xfrm>
          <a:prstGeom prst="rect">
            <a:avLst/>
          </a:prstGeom>
        </p:spPr>
        <p:txBody>
          <a:bodyPr anchor="t" rtlCol="false" tIns="0" lIns="0" bIns="0" rIns="0">
            <a:spAutoFit/>
          </a:bodyPr>
          <a:lstStyle/>
          <a:p>
            <a:pPr algn="l">
              <a:lnSpc>
                <a:spcPts val="4382"/>
              </a:lnSpc>
            </a:pPr>
            <a:r>
              <a:rPr lang="en-US" sz="4518">
                <a:solidFill>
                  <a:srgbClr val="F82929"/>
                </a:solidFill>
                <a:latin typeface="League Spartan"/>
                <a:ea typeface="League Spartan"/>
                <a:cs typeface="League Spartan"/>
                <a:sym typeface="League Spartan"/>
              </a:rPr>
              <a:t>DATA-DRIVEN PERFORMANCE</a:t>
            </a:r>
          </a:p>
        </p:txBody>
      </p:sp>
      <p:sp>
        <p:nvSpPr>
          <p:cNvPr name="TextBox 27" id="27"/>
          <p:cNvSpPr txBox="true"/>
          <p:nvPr/>
        </p:nvSpPr>
        <p:spPr>
          <a:xfrm rot="0">
            <a:off x="1414320" y="1226618"/>
            <a:ext cx="3745446" cy="1040496"/>
          </a:xfrm>
          <a:prstGeom prst="rect">
            <a:avLst/>
          </a:prstGeom>
        </p:spPr>
        <p:txBody>
          <a:bodyPr anchor="t" rtlCol="false" tIns="0" lIns="0" bIns="0" rIns="0">
            <a:spAutoFit/>
          </a:bodyPr>
          <a:lstStyle/>
          <a:p>
            <a:pPr algn="ctr">
              <a:lnSpc>
                <a:spcPts val="8550"/>
              </a:lnSpc>
            </a:pPr>
            <a:r>
              <a:rPr lang="en-US" sz="6107" b="true">
                <a:solidFill>
                  <a:srgbClr val="000000"/>
                </a:solidFill>
                <a:latin typeface="Canva Sans Bold"/>
                <a:ea typeface="Canva Sans Bold"/>
                <a:cs typeface="Canva Sans Bold"/>
                <a:sym typeface="Canva Sans Bold"/>
              </a:rPr>
              <a:t>Team 292 </a:t>
            </a:r>
          </a:p>
        </p:txBody>
      </p:sp>
      <p:sp>
        <p:nvSpPr>
          <p:cNvPr name="TextBox 28" id="28"/>
          <p:cNvSpPr txBox="true"/>
          <p:nvPr/>
        </p:nvSpPr>
        <p:spPr>
          <a:xfrm rot="0">
            <a:off x="7545986" y="3334751"/>
            <a:ext cx="3432576" cy="2905106"/>
          </a:xfrm>
          <a:prstGeom prst="rect">
            <a:avLst/>
          </a:prstGeom>
        </p:spPr>
        <p:txBody>
          <a:bodyPr anchor="t" rtlCol="false" tIns="0" lIns="0" bIns="0" rIns="0">
            <a:spAutoFit/>
          </a:bodyPr>
          <a:lstStyle/>
          <a:p>
            <a:pPr algn="ctr">
              <a:lnSpc>
                <a:spcPts val="4115"/>
              </a:lnSpc>
            </a:pPr>
            <a:r>
              <a:rPr lang="en-US" sz="2939" b="true">
                <a:solidFill>
                  <a:srgbClr val="000000"/>
                </a:solidFill>
                <a:latin typeface="Canva Sans Bold"/>
                <a:ea typeface="Canva Sans Bold"/>
                <a:cs typeface="Canva Sans Bold"/>
                <a:sym typeface="Canva Sans Bold"/>
              </a:rPr>
              <a:t>Ahmed Mamdouh</a:t>
            </a:r>
          </a:p>
          <a:p>
            <a:pPr algn="ctr">
              <a:lnSpc>
                <a:spcPts val="3821"/>
              </a:lnSpc>
            </a:pPr>
            <a:r>
              <a:rPr lang="en-US" sz="2729" b="true">
                <a:solidFill>
                  <a:srgbClr val="000000"/>
                </a:solidFill>
                <a:latin typeface="Canva Sans Bold"/>
                <a:ea typeface="Canva Sans Bold"/>
                <a:cs typeface="Canva Sans Bold"/>
                <a:sym typeface="Canva Sans Bold"/>
              </a:rPr>
              <a:t>Jasser Ashraf</a:t>
            </a:r>
          </a:p>
          <a:p>
            <a:pPr algn="ctr">
              <a:lnSpc>
                <a:spcPts val="3821"/>
              </a:lnSpc>
            </a:pPr>
            <a:r>
              <a:rPr lang="en-US" sz="2729" b="true">
                <a:solidFill>
                  <a:srgbClr val="000000"/>
                </a:solidFill>
                <a:latin typeface="Canva Sans Bold"/>
                <a:ea typeface="Canva Sans Bold"/>
                <a:cs typeface="Canva Sans Bold"/>
                <a:sym typeface="Canva Sans Bold"/>
              </a:rPr>
              <a:t>Mohamed Salah</a:t>
            </a:r>
          </a:p>
          <a:p>
            <a:pPr algn="ctr">
              <a:lnSpc>
                <a:spcPts val="3821"/>
              </a:lnSpc>
            </a:pPr>
            <a:r>
              <a:rPr lang="en-US" sz="2729" b="true">
                <a:solidFill>
                  <a:srgbClr val="000000"/>
                </a:solidFill>
                <a:latin typeface="Canva Sans Bold"/>
                <a:ea typeface="Canva Sans Bold"/>
                <a:cs typeface="Canva Sans Bold"/>
                <a:sym typeface="Canva Sans Bold"/>
              </a:rPr>
              <a:t>Omar Mohamed </a:t>
            </a:r>
          </a:p>
          <a:p>
            <a:pPr algn="ctr">
              <a:lnSpc>
                <a:spcPts val="3821"/>
              </a:lnSpc>
            </a:pPr>
            <a:r>
              <a:rPr lang="en-US" sz="2729" b="true">
                <a:solidFill>
                  <a:srgbClr val="000000"/>
                </a:solidFill>
                <a:latin typeface="Canva Sans Bold"/>
                <a:ea typeface="Canva Sans Bold"/>
                <a:cs typeface="Canva Sans Bold"/>
                <a:sym typeface="Canva Sans Bold"/>
              </a:rPr>
              <a:t>Saaed Mohamed </a:t>
            </a:r>
          </a:p>
          <a:p>
            <a:pPr algn="ctr">
              <a:lnSpc>
                <a:spcPts val="3821"/>
              </a:lnSpc>
            </a:pPr>
            <a:r>
              <a:rPr lang="en-US" sz="2729" b="true">
                <a:solidFill>
                  <a:srgbClr val="000000"/>
                </a:solidFill>
                <a:latin typeface="Canva Sans Bold"/>
                <a:ea typeface="Canva Sans Bold"/>
                <a:cs typeface="Canva Sans Bold"/>
                <a:sym typeface="Canva Sans Bold"/>
              </a:rPr>
              <a:t>Youssef Mohamed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2902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372944" y="1804749"/>
            <a:ext cx="3886356" cy="1170725"/>
            <a:chOff x="0" y="0"/>
            <a:chExt cx="1381445" cy="416146"/>
          </a:xfrm>
        </p:grpSpPr>
        <p:sp>
          <p:nvSpPr>
            <p:cNvPr name="Freeform 5" id="5"/>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6" id="6"/>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7" id="7"/>
          <p:cNvSpPr txBox="true"/>
          <p:nvPr/>
        </p:nvSpPr>
        <p:spPr>
          <a:xfrm rot="0">
            <a:off x="923576" y="1913761"/>
            <a:ext cx="9658220" cy="2644535"/>
          </a:xfrm>
          <a:prstGeom prst="rect">
            <a:avLst/>
          </a:prstGeom>
        </p:spPr>
        <p:txBody>
          <a:bodyPr anchor="t" rtlCol="false" tIns="0" lIns="0" bIns="0" rIns="0">
            <a:spAutoFit/>
          </a:bodyPr>
          <a:lstStyle/>
          <a:p>
            <a:pPr algn="l">
              <a:lnSpc>
                <a:spcPts val="2612"/>
              </a:lnSpc>
            </a:pPr>
            <a:r>
              <a:rPr lang="en-US" sz="1865" spc="-37">
                <a:solidFill>
                  <a:srgbClr val="FFF8F8"/>
                </a:solidFill>
                <a:latin typeface="Open Sauce"/>
                <a:ea typeface="Open Sauce"/>
                <a:cs typeface="Open Sauce"/>
                <a:sym typeface="Open Sauce"/>
              </a:rPr>
              <a:t>Transportation Management and Inventory Control</a:t>
            </a:r>
          </a:p>
          <a:p>
            <a:pPr algn="l">
              <a:lnSpc>
                <a:spcPts val="2612"/>
              </a:lnSpc>
            </a:pPr>
          </a:p>
          <a:p>
            <a:pPr algn="l">
              <a:lnSpc>
                <a:spcPts val="2612"/>
              </a:lnSpc>
              <a:spcBef>
                <a:spcPct val="0"/>
              </a:spcBef>
            </a:pPr>
            <a:r>
              <a:rPr lang="en-US" sz="1865" spc="-37">
                <a:solidFill>
                  <a:srgbClr val="FFF8F8"/>
                </a:solidFill>
                <a:latin typeface="Open Sauce"/>
                <a:ea typeface="Open Sauce"/>
                <a:cs typeface="Open Sauce"/>
                <a:sym typeface="Open Sauce"/>
              </a:rPr>
              <a:t>These two areas focus on the physical and temporal location of goods. Transportation Management handles the efficient movement of inventory across the network, while Inventory Control determines the optimal stock levels to meet demand while minimizing holding costs. Their coordination is essential, linking warehouse locations to distribution requirements.</a:t>
            </a:r>
          </a:p>
          <a:p>
            <a:pPr algn="l">
              <a:lnSpc>
                <a:spcPts val="2612"/>
              </a:lnSpc>
              <a:spcBef>
                <a:spcPct val="0"/>
              </a:spcBef>
            </a:pPr>
          </a:p>
        </p:txBody>
      </p:sp>
      <p:grpSp>
        <p:nvGrpSpPr>
          <p:cNvPr name="Group 8" id="8"/>
          <p:cNvGrpSpPr/>
          <p:nvPr/>
        </p:nvGrpSpPr>
        <p:grpSpPr>
          <a:xfrm rot="0">
            <a:off x="13372944" y="4552274"/>
            <a:ext cx="3886356" cy="1170725"/>
            <a:chOff x="0" y="0"/>
            <a:chExt cx="1381445" cy="416146"/>
          </a:xfrm>
        </p:grpSpPr>
        <p:sp>
          <p:nvSpPr>
            <p:cNvPr name="Freeform 9" id="9"/>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10" id="10"/>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grpSp>
        <p:nvGrpSpPr>
          <p:cNvPr name="Group 11" id="11"/>
          <p:cNvGrpSpPr/>
          <p:nvPr/>
        </p:nvGrpSpPr>
        <p:grpSpPr>
          <a:xfrm rot="0">
            <a:off x="13372944" y="5849133"/>
            <a:ext cx="3886356" cy="1170725"/>
            <a:chOff x="0" y="0"/>
            <a:chExt cx="1381445" cy="416146"/>
          </a:xfrm>
        </p:grpSpPr>
        <p:sp>
          <p:nvSpPr>
            <p:cNvPr name="Freeform 12" id="12"/>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13" id="13"/>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14" id="14"/>
          <p:cNvSpPr txBox="true"/>
          <p:nvPr/>
        </p:nvSpPr>
        <p:spPr>
          <a:xfrm rot="0">
            <a:off x="748310" y="4697978"/>
            <a:ext cx="10285127" cy="2287229"/>
          </a:xfrm>
          <a:prstGeom prst="rect">
            <a:avLst/>
          </a:prstGeom>
        </p:spPr>
        <p:txBody>
          <a:bodyPr anchor="t" rtlCol="false" tIns="0" lIns="0" bIns="0" rIns="0">
            <a:spAutoFit/>
          </a:bodyPr>
          <a:lstStyle/>
          <a:p>
            <a:pPr algn="l">
              <a:lnSpc>
                <a:spcPts val="2593"/>
              </a:lnSpc>
            </a:pPr>
            <a:r>
              <a:rPr lang="en-US" sz="1852" spc="-37">
                <a:solidFill>
                  <a:srgbClr val="FFF8F8"/>
                </a:solidFill>
                <a:latin typeface="Open Sauce"/>
                <a:ea typeface="Open Sauce"/>
                <a:cs typeface="Open Sauce"/>
                <a:sym typeface="Open Sauce"/>
              </a:rPr>
              <a:t>Warehouse Operations &amp; Information Technology</a:t>
            </a:r>
          </a:p>
          <a:p>
            <a:pPr algn="l">
              <a:lnSpc>
                <a:spcPts val="2593"/>
              </a:lnSpc>
            </a:pPr>
          </a:p>
          <a:p>
            <a:pPr algn="l">
              <a:lnSpc>
                <a:spcPts val="2593"/>
              </a:lnSpc>
            </a:pPr>
            <a:r>
              <a:rPr lang="en-US" sz="1852" spc="-37">
                <a:solidFill>
                  <a:srgbClr val="FFF8F8"/>
                </a:solidFill>
                <a:latin typeface="Open Sauce"/>
                <a:ea typeface="Open Sauce"/>
                <a:cs typeface="Open Sauce"/>
                <a:sym typeface="Open Sauce"/>
              </a:rPr>
              <a:t>Warehouse Operations manage the physical receipt, storage, and movement of goods within the facility. This physical activity is managed and optimized by Information Technology (IT), which includes systems like WMS and data analysis tools. IT provides the crucial real-time visibility and communication needed to streamline the complex processes of the warehouse</a:t>
            </a:r>
          </a:p>
          <a:p>
            <a:pPr algn="l">
              <a:lnSpc>
                <a:spcPts val="2593"/>
              </a:lnSpc>
              <a:spcBef>
                <a:spcPct val="0"/>
              </a:spcBef>
            </a:pPr>
          </a:p>
        </p:txBody>
      </p:sp>
      <p:grpSp>
        <p:nvGrpSpPr>
          <p:cNvPr name="Group 15" id="15"/>
          <p:cNvGrpSpPr/>
          <p:nvPr/>
        </p:nvGrpSpPr>
        <p:grpSpPr>
          <a:xfrm rot="0">
            <a:off x="13372944" y="3156611"/>
            <a:ext cx="3886356" cy="1170725"/>
            <a:chOff x="0" y="0"/>
            <a:chExt cx="1381445" cy="416146"/>
          </a:xfrm>
        </p:grpSpPr>
        <p:sp>
          <p:nvSpPr>
            <p:cNvPr name="Freeform 16" id="16"/>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17" id="17"/>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grpSp>
        <p:nvGrpSpPr>
          <p:cNvPr name="Group 18" id="18"/>
          <p:cNvGrpSpPr/>
          <p:nvPr/>
        </p:nvGrpSpPr>
        <p:grpSpPr>
          <a:xfrm rot="0">
            <a:off x="570902" y="1720271"/>
            <a:ext cx="12031854" cy="6470479"/>
            <a:chOff x="0" y="0"/>
            <a:chExt cx="1146890" cy="616773"/>
          </a:xfrm>
        </p:grpSpPr>
        <p:sp>
          <p:nvSpPr>
            <p:cNvPr name="Freeform 19" id="19"/>
            <p:cNvSpPr/>
            <p:nvPr/>
          </p:nvSpPr>
          <p:spPr>
            <a:xfrm flipH="false" flipV="false" rot="0">
              <a:off x="0" y="0"/>
              <a:ext cx="1146890" cy="616773"/>
            </a:xfrm>
            <a:custGeom>
              <a:avLst/>
              <a:gdLst/>
              <a:ahLst/>
              <a:cxnLst/>
              <a:rect r="r" b="b" t="t" l="l"/>
              <a:pathLst>
                <a:path h="616773" w="1146890">
                  <a:moveTo>
                    <a:pt x="9652" y="0"/>
                  </a:moveTo>
                  <a:lnTo>
                    <a:pt x="1137238" y="0"/>
                  </a:lnTo>
                  <a:cubicBezTo>
                    <a:pt x="1142569" y="0"/>
                    <a:pt x="1146890" y="4321"/>
                    <a:pt x="1146890" y="9652"/>
                  </a:cubicBezTo>
                  <a:lnTo>
                    <a:pt x="1146890" y="607122"/>
                  </a:lnTo>
                  <a:cubicBezTo>
                    <a:pt x="1146890" y="609681"/>
                    <a:pt x="1145873" y="612136"/>
                    <a:pt x="1144063" y="613946"/>
                  </a:cubicBezTo>
                  <a:cubicBezTo>
                    <a:pt x="1142253" y="615756"/>
                    <a:pt x="1139798" y="616773"/>
                    <a:pt x="1137238" y="616773"/>
                  </a:cubicBezTo>
                  <a:lnTo>
                    <a:pt x="9652" y="616773"/>
                  </a:lnTo>
                  <a:cubicBezTo>
                    <a:pt x="7092" y="616773"/>
                    <a:pt x="4637" y="615756"/>
                    <a:pt x="2827" y="613946"/>
                  </a:cubicBezTo>
                  <a:cubicBezTo>
                    <a:pt x="1017" y="612136"/>
                    <a:pt x="0" y="609681"/>
                    <a:pt x="0" y="607122"/>
                  </a:cubicBezTo>
                  <a:lnTo>
                    <a:pt x="0" y="9652"/>
                  </a:lnTo>
                  <a:cubicBezTo>
                    <a:pt x="0" y="7092"/>
                    <a:pt x="1017" y="4637"/>
                    <a:pt x="2827" y="2827"/>
                  </a:cubicBezTo>
                  <a:cubicBezTo>
                    <a:pt x="4637" y="1017"/>
                    <a:pt x="7092" y="0"/>
                    <a:pt x="9652" y="0"/>
                  </a:cubicBezTo>
                  <a:close/>
                </a:path>
              </a:pathLst>
            </a:custGeom>
            <a:blipFill>
              <a:blip r:embed="rId4"/>
              <a:stretch>
                <a:fillRect l="0" t="-2530" r="0" b="-2530"/>
              </a:stretch>
            </a:blipFill>
          </p:spPr>
        </p:sp>
      </p:grpSp>
      <p:grpSp>
        <p:nvGrpSpPr>
          <p:cNvPr name="Group 20" id="20"/>
          <p:cNvGrpSpPr/>
          <p:nvPr/>
        </p:nvGrpSpPr>
        <p:grpSpPr>
          <a:xfrm rot="0">
            <a:off x="13372944" y="7248458"/>
            <a:ext cx="3886356" cy="1170725"/>
            <a:chOff x="0" y="0"/>
            <a:chExt cx="1381445" cy="416146"/>
          </a:xfrm>
        </p:grpSpPr>
        <p:sp>
          <p:nvSpPr>
            <p:cNvPr name="Freeform 21" id="21"/>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22" id="22"/>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grpSp>
        <p:nvGrpSpPr>
          <p:cNvPr name="Group 23" id="23"/>
          <p:cNvGrpSpPr/>
          <p:nvPr/>
        </p:nvGrpSpPr>
        <p:grpSpPr>
          <a:xfrm rot="0">
            <a:off x="13372944" y="8736286"/>
            <a:ext cx="3886356" cy="1170725"/>
            <a:chOff x="0" y="0"/>
            <a:chExt cx="1381445" cy="416146"/>
          </a:xfrm>
        </p:grpSpPr>
        <p:sp>
          <p:nvSpPr>
            <p:cNvPr name="Freeform 24" id="24"/>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25" id="25"/>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26" id="26"/>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27" id="27"/>
          <p:cNvSpPr txBox="true"/>
          <p:nvPr/>
        </p:nvSpPr>
        <p:spPr>
          <a:xfrm rot="0">
            <a:off x="923576" y="8676525"/>
            <a:ext cx="12085690" cy="1634504"/>
          </a:xfrm>
          <a:prstGeom prst="rect">
            <a:avLst/>
          </a:prstGeom>
        </p:spPr>
        <p:txBody>
          <a:bodyPr anchor="t" rtlCol="false" tIns="0" lIns="0" bIns="0" rIns="0">
            <a:spAutoFit/>
          </a:bodyPr>
          <a:lstStyle/>
          <a:p>
            <a:pPr algn="l">
              <a:lnSpc>
                <a:spcPts val="6293"/>
              </a:lnSpc>
            </a:pPr>
            <a:r>
              <a:rPr lang="en-US" sz="6488">
                <a:solidFill>
                  <a:srgbClr val="1D1B1A"/>
                </a:solidFill>
                <a:latin typeface="League Spartan"/>
                <a:ea typeface="League Spartan"/>
                <a:cs typeface="League Spartan"/>
                <a:sym typeface="League Spartan"/>
              </a:rPr>
              <a:t>GEOGRAPHIC SALES &amp;CUSTOMER DISTRIBUTION</a:t>
            </a:r>
          </a:p>
        </p:txBody>
      </p:sp>
      <p:sp>
        <p:nvSpPr>
          <p:cNvPr name="TextBox 28" id="28"/>
          <p:cNvSpPr txBox="true"/>
          <p:nvPr/>
        </p:nvSpPr>
        <p:spPr>
          <a:xfrm rot="0">
            <a:off x="13610600" y="1953867"/>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Top performing  country &amp; city</a:t>
            </a:r>
          </a:p>
        </p:txBody>
      </p:sp>
      <p:sp>
        <p:nvSpPr>
          <p:cNvPr name="TextBox 29" id="29"/>
          <p:cNvSpPr txBox="true"/>
          <p:nvPr/>
        </p:nvSpPr>
        <p:spPr>
          <a:xfrm rot="0">
            <a:off x="14311160" y="4701392"/>
            <a:ext cx="2009924"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Avg order value per city</a:t>
            </a:r>
          </a:p>
        </p:txBody>
      </p:sp>
      <p:sp>
        <p:nvSpPr>
          <p:cNvPr name="TextBox 30" id="30"/>
          <p:cNvSpPr txBox="true"/>
          <p:nvPr/>
        </p:nvSpPr>
        <p:spPr>
          <a:xfrm rot="0">
            <a:off x="13610600" y="6207801"/>
            <a:ext cx="3411045" cy="4057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International sales %</a:t>
            </a:r>
          </a:p>
        </p:txBody>
      </p:sp>
      <p:sp>
        <p:nvSpPr>
          <p:cNvPr name="TextBox 31" id="31"/>
          <p:cNvSpPr txBox="true"/>
          <p:nvPr/>
        </p:nvSpPr>
        <p:spPr>
          <a:xfrm rot="0">
            <a:off x="13610600" y="3305729"/>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Avg sales &amp; orders by customers</a:t>
            </a:r>
          </a:p>
        </p:txBody>
      </p:sp>
      <p:sp>
        <p:nvSpPr>
          <p:cNvPr name="TextBox 32" id="32"/>
          <p:cNvSpPr txBox="true"/>
          <p:nvPr/>
        </p:nvSpPr>
        <p:spPr>
          <a:xfrm rot="0">
            <a:off x="13610600" y="7397576"/>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Variety of products per country</a:t>
            </a:r>
          </a:p>
        </p:txBody>
      </p:sp>
      <p:sp>
        <p:nvSpPr>
          <p:cNvPr name="TextBox 33" id="33"/>
          <p:cNvSpPr txBox="true"/>
          <p:nvPr/>
        </p:nvSpPr>
        <p:spPr>
          <a:xfrm rot="0">
            <a:off x="13743869" y="8846614"/>
            <a:ext cx="3144507"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Market &amp; product distribution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62216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4429712" y="3319190"/>
            <a:ext cx="3184401" cy="3202081"/>
            <a:chOff x="0" y="0"/>
            <a:chExt cx="838690" cy="843346"/>
          </a:xfrm>
        </p:grpSpPr>
        <p:sp>
          <p:nvSpPr>
            <p:cNvPr name="Freeform 5" id="5"/>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11249788" y="3319190"/>
            <a:ext cx="3184401" cy="3202081"/>
            <a:chOff x="0" y="0"/>
            <a:chExt cx="838690" cy="843346"/>
          </a:xfrm>
        </p:grpSpPr>
        <p:sp>
          <p:nvSpPr>
            <p:cNvPr name="Freeform 8" id="8"/>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9" id="9"/>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4436428" y="6521270"/>
            <a:ext cx="3184401" cy="3202081"/>
            <a:chOff x="0" y="0"/>
            <a:chExt cx="838690" cy="843346"/>
          </a:xfrm>
        </p:grpSpPr>
        <p:sp>
          <p:nvSpPr>
            <p:cNvPr name="Freeform 11" id="11"/>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12" id="12"/>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1256504" y="6521270"/>
            <a:ext cx="3184401" cy="3202081"/>
            <a:chOff x="0" y="0"/>
            <a:chExt cx="838690" cy="843346"/>
          </a:xfrm>
        </p:grpSpPr>
        <p:sp>
          <p:nvSpPr>
            <p:cNvPr name="Freeform 14" id="14"/>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15" id="15"/>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305642" y="2327017"/>
            <a:ext cx="12464947" cy="1863400"/>
          </a:xfrm>
          <a:prstGeom prst="rect">
            <a:avLst/>
          </a:prstGeom>
        </p:spPr>
        <p:txBody>
          <a:bodyPr anchor="t" rtlCol="false" tIns="0" lIns="0" bIns="0" rIns="0">
            <a:spAutoFit/>
          </a:bodyPr>
          <a:lstStyle/>
          <a:p>
            <a:pPr algn="ctr">
              <a:lnSpc>
                <a:spcPts val="7158"/>
              </a:lnSpc>
            </a:pPr>
            <a:r>
              <a:rPr lang="en-US" sz="7380">
                <a:solidFill>
                  <a:srgbClr val="1D1B1A"/>
                </a:solidFill>
                <a:latin typeface="League Spartan"/>
                <a:ea typeface="League Spartan"/>
                <a:cs typeface="League Spartan"/>
                <a:sym typeface="League Spartan"/>
              </a:rPr>
              <a:t>EMPLOYEE &amp;SALES TEAM     PERFORMANCE</a:t>
            </a:r>
          </a:p>
        </p:txBody>
      </p:sp>
      <p:grpSp>
        <p:nvGrpSpPr>
          <p:cNvPr name="Group 17" id="17"/>
          <p:cNvGrpSpPr/>
          <p:nvPr/>
        </p:nvGrpSpPr>
        <p:grpSpPr>
          <a:xfrm rot="0">
            <a:off x="305642" y="4163853"/>
            <a:ext cx="10337886" cy="5559498"/>
            <a:chOff x="0" y="0"/>
            <a:chExt cx="1146890" cy="616773"/>
          </a:xfrm>
        </p:grpSpPr>
        <p:sp>
          <p:nvSpPr>
            <p:cNvPr name="Freeform 18" id="18"/>
            <p:cNvSpPr/>
            <p:nvPr/>
          </p:nvSpPr>
          <p:spPr>
            <a:xfrm flipH="false" flipV="false" rot="0">
              <a:off x="0" y="0"/>
              <a:ext cx="1146890" cy="616773"/>
            </a:xfrm>
            <a:custGeom>
              <a:avLst/>
              <a:gdLst/>
              <a:ahLst/>
              <a:cxnLst/>
              <a:rect r="r" b="b" t="t" l="l"/>
              <a:pathLst>
                <a:path h="616773" w="1146890">
                  <a:moveTo>
                    <a:pt x="11233" y="0"/>
                  </a:moveTo>
                  <a:lnTo>
                    <a:pt x="1135657" y="0"/>
                  </a:lnTo>
                  <a:cubicBezTo>
                    <a:pt x="1141861" y="0"/>
                    <a:pt x="1146890" y="5029"/>
                    <a:pt x="1146890" y="11233"/>
                  </a:cubicBezTo>
                  <a:lnTo>
                    <a:pt x="1146890" y="605540"/>
                  </a:lnTo>
                  <a:cubicBezTo>
                    <a:pt x="1146890" y="608519"/>
                    <a:pt x="1145706" y="611377"/>
                    <a:pt x="1143600" y="613483"/>
                  </a:cubicBezTo>
                  <a:cubicBezTo>
                    <a:pt x="1141493" y="615590"/>
                    <a:pt x="1138636" y="616773"/>
                    <a:pt x="1135657" y="616773"/>
                  </a:cubicBezTo>
                  <a:lnTo>
                    <a:pt x="11233" y="616773"/>
                  </a:lnTo>
                  <a:cubicBezTo>
                    <a:pt x="8254" y="616773"/>
                    <a:pt x="5397" y="615590"/>
                    <a:pt x="3290" y="613483"/>
                  </a:cubicBezTo>
                  <a:cubicBezTo>
                    <a:pt x="1184" y="611377"/>
                    <a:pt x="0" y="608519"/>
                    <a:pt x="0" y="605540"/>
                  </a:cubicBezTo>
                  <a:lnTo>
                    <a:pt x="0" y="11233"/>
                  </a:lnTo>
                  <a:cubicBezTo>
                    <a:pt x="0" y="8254"/>
                    <a:pt x="1184" y="5397"/>
                    <a:pt x="3290" y="3290"/>
                  </a:cubicBezTo>
                  <a:cubicBezTo>
                    <a:pt x="5397" y="1184"/>
                    <a:pt x="8254" y="0"/>
                    <a:pt x="11233" y="0"/>
                  </a:cubicBezTo>
                  <a:close/>
                </a:path>
              </a:pathLst>
            </a:custGeom>
            <a:blipFill>
              <a:blip r:embed="rId4"/>
              <a:stretch>
                <a:fillRect l="0" t="-2647" r="0" b="-2647"/>
              </a:stretch>
            </a:blipFill>
          </p:spPr>
        </p:sp>
      </p:grpSp>
      <p:sp>
        <p:nvSpPr>
          <p:cNvPr name="TextBox 19" id="19"/>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a:t>
            </a:r>
            <a:r>
              <a:rPr lang="en-US" b="true" sz="2298" spc="-149">
                <a:solidFill>
                  <a:srgbClr val="1D1B1A"/>
                </a:solidFill>
                <a:latin typeface="Open Sauce Bold"/>
                <a:ea typeface="Open Sauce Bold"/>
                <a:cs typeface="Open Sauce Bold"/>
                <a:sym typeface="Open Sauce Bold"/>
              </a:rPr>
              <a:t> </a:t>
            </a:r>
          </a:p>
        </p:txBody>
      </p:sp>
      <p:sp>
        <p:nvSpPr>
          <p:cNvPr name="TextBox 20" id="20"/>
          <p:cNvSpPr txBox="true"/>
          <p:nvPr/>
        </p:nvSpPr>
        <p:spPr>
          <a:xfrm rot="0">
            <a:off x="11252027" y="4376956"/>
            <a:ext cx="3177685" cy="1029398"/>
          </a:xfrm>
          <a:prstGeom prst="rect">
            <a:avLst/>
          </a:prstGeom>
        </p:spPr>
        <p:txBody>
          <a:bodyPr anchor="t" rtlCol="false" tIns="0" lIns="0" bIns="0" rIns="0">
            <a:spAutoFit/>
          </a:bodyPr>
          <a:lstStyle/>
          <a:p>
            <a:pPr algn="ctr">
              <a:lnSpc>
                <a:spcPts val="4161"/>
              </a:lnSpc>
            </a:pPr>
            <a:r>
              <a:rPr lang="en-US" sz="2972" spc="-59">
                <a:solidFill>
                  <a:srgbClr val="1D1B1A"/>
                </a:solidFill>
                <a:latin typeface="Open Sauce"/>
                <a:ea typeface="Open Sauce"/>
                <a:cs typeface="Open Sauce"/>
                <a:sym typeface="Open Sauce"/>
              </a:rPr>
              <a:t>Employee </a:t>
            </a:r>
          </a:p>
          <a:p>
            <a:pPr algn="ctr">
              <a:lnSpc>
                <a:spcPts val="4161"/>
              </a:lnSpc>
              <a:spcBef>
                <a:spcPct val="0"/>
              </a:spcBef>
            </a:pPr>
            <a:r>
              <a:rPr lang="en-US" sz="2972" spc="-59">
                <a:solidFill>
                  <a:srgbClr val="1D1B1A"/>
                </a:solidFill>
                <a:latin typeface="Open Sauce"/>
                <a:ea typeface="Open Sauce"/>
                <a:cs typeface="Open Sauce"/>
                <a:sym typeface="Open Sauce"/>
              </a:rPr>
              <a:t>ranking</a:t>
            </a:r>
          </a:p>
        </p:txBody>
      </p:sp>
      <p:sp>
        <p:nvSpPr>
          <p:cNvPr name="TextBox 21" id="21"/>
          <p:cNvSpPr txBox="true"/>
          <p:nvPr/>
        </p:nvSpPr>
        <p:spPr>
          <a:xfrm rot="0">
            <a:off x="14429712" y="4483413"/>
            <a:ext cx="3184401"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Employee contribution %</a:t>
            </a:r>
          </a:p>
        </p:txBody>
      </p:sp>
      <p:sp>
        <p:nvSpPr>
          <p:cNvPr name="TextBox 22" id="22"/>
          <p:cNvSpPr txBox="true"/>
          <p:nvPr/>
        </p:nvSpPr>
        <p:spPr>
          <a:xfrm rot="0">
            <a:off x="11267697" y="7317099"/>
            <a:ext cx="3173208" cy="1553273"/>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Total sales &amp; target per employee</a:t>
            </a:r>
          </a:p>
        </p:txBody>
      </p:sp>
      <p:sp>
        <p:nvSpPr>
          <p:cNvPr name="TextBox 23" id="23"/>
          <p:cNvSpPr txBox="true"/>
          <p:nvPr/>
        </p:nvSpPr>
        <p:spPr>
          <a:xfrm rot="0">
            <a:off x="14827977" y="7579036"/>
            <a:ext cx="2619993"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Total orders per employee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11920"/>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717099" y="3502845"/>
            <a:ext cx="4882386" cy="3844008"/>
            <a:chOff x="0" y="0"/>
            <a:chExt cx="1285896" cy="1012414"/>
          </a:xfrm>
        </p:grpSpPr>
        <p:sp>
          <p:nvSpPr>
            <p:cNvPr name="Freeform 5" id="5"/>
            <p:cNvSpPr/>
            <p:nvPr/>
          </p:nvSpPr>
          <p:spPr>
            <a:xfrm flipH="false" flipV="false" rot="0">
              <a:off x="0" y="0"/>
              <a:ext cx="1285896" cy="1012414"/>
            </a:xfrm>
            <a:custGeom>
              <a:avLst/>
              <a:gdLst/>
              <a:ahLst/>
              <a:cxnLst/>
              <a:rect r="r" b="b" t="t" l="l"/>
              <a:pathLst>
                <a:path h="1012414" w="1285896">
                  <a:moveTo>
                    <a:pt x="23785" y="0"/>
                  </a:moveTo>
                  <a:lnTo>
                    <a:pt x="1262111" y="0"/>
                  </a:lnTo>
                  <a:cubicBezTo>
                    <a:pt x="1268419" y="0"/>
                    <a:pt x="1274469" y="2506"/>
                    <a:pt x="1278929" y="6967"/>
                  </a:cubicBezTo>
                  <a:cubicBezTo>
                    <a:pt x="1283390" y="11427"/>
                    <a:pt x="1285896" y="17477"/>
                    <a:pt x="1285896" y="23785"/>
                  </a:cubicBezTo>
                  <a:lnTo>
                    <a:pt x="1285896" y="988629"/>
                  </a:lnTo>
                  <a:cubicBezTo>
                    <a:pt x="1285896" y="994937"/>
                    <a:pt x="1283390" y="1000987"/>
                    <a:pt x="1278929" y="1005447"/>
                  </a:cubicBezTo>
                  <a:cubicBezTo>
                    <a:pt x="1274469" y="1009908"/>
                    <a:pt x="1268419" y="1012414"/>
                    <a:pt x="1262111" y="1012414"/>
                  </a:cubicBezTo>
                  <a:lnTo>
                    <a:pt x="23785" y="1012414"/>
                  </a:lnTo>
                  <a:cubicBezTo>
                    <a:pt x="17477" y="1012414"/>
                    <a:pt x="11427" y="1009908"/>
                    <a:pt x="6967" y="1005447"/>
                  </a:cubicBezTo>
                  <a:cubicBezTo>
                    <a:pt x="2506" y="1000987"/>
                    <a:pt x="0" y="994937"/>
                    <a:pt x="0" y="988629"/>
                  </a:cubicBezTo>
                  <a:lnTo>
                    <a:pt x="0" y="23785"/>
                  </a:lnTo>
                  <a:cubicBezTo>
                    <a:pt x="0" y="17477"/>
                    <a:pt x="2506" y="11427"/>
                    <a:pt x="6967" y="6967"/>
                  </a:cubicBezTo>
                  <a:cubicBezTo>
                    <a:pt x="11427" y="2506"/>
                    <a:pt x="17477" y="0"/>
                    <a:pt x="23785" y="0"/>
                  </a:cubicBezTo>
                  <a:close/>
                </a:path>
              </a:pathLst>
            </a:custGeom>
            <a:solidFill>
              <a:srgbClr val="F82929"/>
            </a:solidFill>
            <a:ln w="19050" cap="sq">
              <a:solidFill>
                <a:srgbClr val="FFFFFF"/>
              </a:solidFill>
              <a:prstDash val="solid"/>
              <a:miter/>
            </a:ln>
          </p:spPr>
        </p:sp>
        <p:sp>
          <p:nvSpPr>
            <p:cNvPr name="TextBox 6" id="6"/>
            <p:cNvSpPr txBox="true"/>
            <p:nvPr/>
          </p:nvSpPr>
          <p:spPr>
            <a:xfrm>
              <a:off x="0" y="47625"/>
              <a:ext cx="1285896" cy="964789"/>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12717099" y="3502845"/>
            <a:ext cx="5076778" cy="4038400"/>
            <a:chOff x="0" y="0"/>
            <a:chExt cx="1337094" cy="1063612"/>
          </a:xfrm>
        </p:grpSpPr>
        <p:sp>
          <p:nvSpPr>
            <p:cNvPr name="Freeform 8" id="8"/>
            <p:cNvSpPr/>
            <p:nvPr/>
          </p:nvSpPr>
          <p:spPr>
            <a:xfrm flipH="false" flipV="false" rot="0">
              <a:off x="0" y="0"/>
              <a:ext cx="1337094" cy="1063612"/>
            </a:xfrm>
            <a:custGeom>
              <a:avLst/>
              <a:gdLst/>
              <a:ahLst/>
              <a:cxnLst/>
              <a:rect r="r" b="b" t="t" l="l"/>
              <a:pathLst>
                <a:path h="1063612" w="1337094">
                  <a:moveTo>
                    <a:pt x="22875" y="0"/>
                  </a:moveTo>
                  <a:lnTo>
                    <a:pt x="1314219" y="0"/>
                  </a:lnTo>
                  <a:cubicBezTo>
                    <a:pt x="1326852" y="0"/>
                    <a:pt x="1337094" y="10241"/>
                    <a:pt x="1337094" y="22875"/>
                  </a:cubicBezTo>
                  <a:lnTo>
                    <a:pt x="1337094" y="1040737"/>
                  </a:lnTo>
                  <a:cubicBezTo>
                    <a:pt x="1337094" y="1053370"/>
                    <a:pt x="1326852" y="1063612"/>
                    <a:pt x="1314219" y="1063612"/>
                  </a:cubicBezTo>
                  <a:lnTo>
                    <a:pt x="22875" y="1063612"/>
                  </a:lnTo>
                  <a:cubicBezTo>
                    <a:pt x="10241" y="1063612"/>
                    <a:pt x="0" y="1053370"/>
                    <a:pt x="0" y="1040737"/>
                  </a:cubicBezTo>
                  <a:lnTo>
                    <a:pt x="0" y="22875"/>
                  </a:lnTo>
                  <a:cubicBezTo>
                    <a:pt x="0" y="10241"/>
                    <a:pt x="10241" y="0"/>
                    <a:pt x="22875" y="0"/>
                  </a:cubicBezTo>
                  <a:close/>
                </a:path>
              </a:pathLst>
            </a:custGeom>
            <a:solidFill>
              <a:srgbClr val="F82929"/>
            </a:solidFill>
            <a:ln w="19050" cap="sq">
              <a:solidFill>
                <a:srgbClr val="1D1B1A"/>
              </a:solidFill>
              <a:prstDash val="solid"/>
              <a:miter/>
            </a:ln>
          </p:spPr>
        </p:sp>
        <p:sp>
          <p:nvSpPr>
            <p:cNvPr name="TextBox 9" id="9"/>
            <p:cNvSpPr txBox="true"/>
            <p:nvPr/>
          </p:nvSpPr>
          <p:spPr>
            <a:xfrm>
              <a:off x="0" y="-47625"/>
              <a:ext cx="1337094" cy="1111237"/>
            </a:xfrm>
            <a:prstGeom prst="rect">
              <a:avLst/>
            </a:prstGeom>
          </p:spPr>
          <p:txBody>
            <a:bodyPr anchor="ctr" rtlCol="false" tIns="50800" lIns="50800" bIns="50800" rIns="50800"/>
            <a:lstStyle/>
            <a:p>
              <a:pPr algn="l">
                <a:lnSpc>
                  <a:spcPts val="6499"/>
                </a:lnSpc>
              </a:pPr>
              <a:r>
                <a:rPr lang="en-US" sz="4999" spc="-99" b="true">
                  <a:solidFill>
                    <a:srgbClr val="FFF8F8"/>
                  </a:solidFill>
                  <a:latin typeface="Open Sauce Bold"/>
                  <a:ea typeface="Open Sauce Bold"/>
                  <a:cs typeface="Open Sauce Bold"/>
                  <a:sym typeface="Open Sauce Bold"/>
                </a:rPr>
                <a:t>Summary for all you want to know in simple, indicative tree</a:t>
              </a:r>
            </a:p>
          </p:txBody>
        </p:sp>
      </p:grpSp>
      <p:grpSp>
        <p:nvGrpSpPr>
          <p:cNvPr name="Group 10" id="10"/>
          <p:cNvGrpSpPr/>
          <p:nvPr/>
        </p:nvGrpSpPr>
        <p:grpSpPr>
          <a:xfrm rot="0">
            <a:off x="171280" y="1972011"/>
            <a:ext cx="12059841" cy="6342978"/>
            <a:chOff x="0" y="0"/>
            <a:chExt cx="1230455" cy="647169"/>
          </a:xfrm>
        </p:grpSpPr>
        <p:sp>
          <p:nvSpPr>
            <p:cNvPr name="Freeform 11" id="11"/>
            <p:cNvSpPr/>
            <p:nvPr/>
          </p:nvSpPr>
          <p:spPr>
            <a:xfrm flipH="false" flipV="false" rot="0">
              <a:off x="0" y="0"/>
              <a:ext cx="1230455" cy="647169"/>
            </a:xfrm>
            <a:custGeom>
              <a:avLst/>
              <a:gdLst/>
              <a:ahLst/>
              <a:cxnLst/>
              <a:rect r="r" b="b" t="t" l="l"/>
              <a:pathLst>
                <a:path h="647169" w="1230455">
                  <a:moveTo>
                    <a:pt x="9629" y="0"/>
                  </a:moveTo>
                  <a:lnTo>
                    <a:pt x="1220826" y="0"/>
                  </a:lnTo>
                  <a:cubicBezTo>
                    <a:pt x="1223379" y="0"/>
                    <a:pt x="1225829" y="1015"/>
                    <a:pt x="1227635" y="2820"/>
                  </a:cubicBezTo>
                  <a:cubicBezTo>
                    <a:pt x="1229441" y="4626"/>
                    <a:pt x="1230455" y="7076"/>
                    <a:pt x="1230455" y="9629"/>
                  </a:cubicBezTo>
                  <a:lnTo>
                    <a:pt x="1230455" y="637539"/>
                  </a:lnTo>
                  <a:cubicBezTo>
                    <a:pt x="1230455" y="640093"/>
                    <a:pt x="1229441" y="642542"/>
                    <a:pt x="1227635" y="644348"/>
                  </a:cubicBezTo>
                  <a:cubicBezTo>
                    <a:pt x="1225829" y="646154"/>
                    <a:pt x="1223379" y="647169"/>
                    <a:pt x="1220826" y="647169"/>
                  </a:cubicBezTo>
                  <a:lnTo>
                    <a:pt x="9629" y="647169"/>
                  </a:lnTo>
                  <a:cubicBezTo>
                    <a:pt x="7076" y="647169"/>
                    <a:pt x="4626" y="646154"/>
                    <a:pt x="2820" y="644348"/>
                  </a:cubicBezTo>
                  <a:cubicBezTo>
                    <a:pt x="1015" y="642542"/>
                    <a:pt x="0" y="640093"/>
                    <a:pt x="0" y="637539"/>
                  </a:cubicBezTo>
                  <a:lnTo>
                    <a:pt x="0" y="9629"/>
                  </a:lnTo>
                  <a:cubicBezTo>
                    <a:pt x="0" y="7076"/>
                    <a:pt x="1015" y="4626"/>
                    <a:pt x="2820" y="2820"/>
                  </a:cubicBezTo>
                  <a:cubicBezTo>
                    <a:pt x="4626" y="1015"/>
                    <a:pt x="7076" y="0"/>
                    <a:pt x="9629" y="0"/>
                  </a:cubicBezTo>
                  <a:close/>
                </a:path>
              </a:pathLst>
            </a:custGeom>
            <a:blipFill>
              <a:blip r:embed="rId4"/>
              <a:stretch>
                <a:fillRect l="0" t="-3354" r="0" b="-3354"/>
              </a:stretch>
            </a:blipFill>
          </p:spPr>
        </p:sp>
      </p:grpSp>
      <p:sp>
        <p:nvSpPr>
          <p:cNvPr name="TextBox 12" id="12"/>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13" id="13"/>
          <p:cNvSpPr txBox="true"/>
          <p:nvPr/>
        </p:nvSpPr>
        <p:spPr>
          <a:xfrm rot="0">
            <a:off x="1028700" y="8958798"/>
            <a:ext cx="12956554"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DEEP DIVE ANALYSIS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334534"/>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33056" y="3314823"/>
            <a:ext cx="7366442" cy="5691329"/>
            <a:chOff x="0" y="0"/>
            <a:chExt cx="1141255" cy="881736"/>
          </a:xfrm>
        </p:grpSpPr>
        <p:sp>
          <p:nvSpPr>
            <p:cNvPr name="Freeform 5" id="5"/>
            <p:cNvSpPr/>
            <p:nvPr/>
          </p:nvSpPr>
          <p:spPr>
            <a:xfrm flipH="false" flipV="false" rot="0">
              <a:off x="0" y="0"/>
              <a:ext cx="1141255" cy="881736"/>
            </a:xfrm>
            <a:custGeom>
              <a:avLst/>
              <a:gdLst/>
              <a:ahLst/>
              <a:cxnLst/>
              <a:rect r="r" b="b" t="t" l="l"/>
              <a:pathLst>
                <a:path h="881736" w="1141255">
                  <a:moveTo>
                    <a:pt x="15765" y="0"/>
                  </a:moveTo>
                  <a:lnTo>
                    <a:pt x="1125490" y="0"/>
                  </a:lnTo>
                  <a:cubicBezTo>
                    <a:pt x="1129671" y="0"/>
                    <a:pt x="1133681" y="1661"/>
                    <a:pt x="1136637" y="4617"/>
                  </a:cubicBezTo>
                  <a:cubicBezTo>
                    <a:pt x="1139594" y="7574"/>
                    <a:pt x="1141255" y="11584"/>
                    <a:pt x="1141255" y="15765"/>
                  </a:cubicBezTo>
                  <a:lnTo>
                    <a:pt x="1141255" y="865971"/>
                  </a:lnTo>
                  <a:cubicBezTo>
                    <a:pt x="1141255" y="874678"/>
                    <a:pt x="1134197" y="881736"/>
                    <a:pt x="1125490" y="881736"/>
                  </a:cubicBezTo>
                  <a:lnTo>
                    <a:pt x="15765" y="881736"/>
                  </a:lnTo>
                  <a:cubicBezTo>
                    <a:pt x="11584" y="881736"/>
                    <a:pt x="7574" y="880075"/>
                    <a:pt x="4617" y="877118"/>
                  </a:cubicBezTo>
                  <a:cubicBezTo>
                    <a:pt x="1661" y="874162"/>
                    <a:pt x="0" y="870152"/>
                    <a:pt x="0" y="865971"/>
                  </a:cubicBezTo>
                  <a:lnTo>
                    <a:pt x="0" y="15765"/>
                  </a:lnTo>
                  <a:cubicBezTo>
                    <a:pt x="0" y="7058"/>
                    <a:pt x="7058" y="0"/>
                    <a:pt x="15765" y="0"/>
                  </a:cubicBezTo>
                  <a:close/>
                </a:path>
              </a:pathLst>
            </a:custGeom>
            <a:blipFill>
              <a:blip r:embed="rId4"/>
              <a:stretch>
                <a:fillRect l="-1506" t="0" r="-1506" b="0"/>
              </a:stretch>
            </a:blipFill>
          </p:spPr>
        </p:sp>
      </p:grpSp>
      <p:grpSp>
        <p:nvGrpSpPr>
          <p:cNvPr name="Group 6" id="6"/>
          <p:cNvGrpSpPr/>
          <p:nvPr/>
        </p:nvGrpSpPr>
        <p:grpSpPr>
          <a:xfrm rot="0">
            <a:off x="902764" y="1971866"/>
            <a:ext cx="6627025" cy="1990972"/>
            <a:chOff x="0" y="0"/>
            <a:chExt cx="1951421" cy="586270"/>
          </a:xfrm>
        </p:grpSpPr>
        <p:sp>
          <p:nvSpPr>
            <p:cNvPr name="Freeform 7" id="7"/>
            <p:cNvSpPr/>
            <p:nvPr/>
          </p:nvSpPr>
          <p:spPr>
            <a:xfrm flipH="false" flipV="false" rot="0">
              <a:off x="0" y="0"/>
              <a:ext cx="1951421" cy="586270"/>
            </a:xfrm>
            <a:custGeom>
              <a:avLst/>
              <a:gdLst/>
              <a:ahLst/>
              <a:cxnLst/>
              <a:rect r="r" b="b" t="t" l="l"/>
              <a:pathLst>
                <a:path h="586270" w="1951421">
                  <a:moveTo>
                    <a:pt x="17524" y="0"/>
                  </a:moveTo>
                  <a:lnTo>
                    <a:pt x="1933897" y="0"/>
                  </a:lnTo>
                  <a:cubicBezTo>
                    <a:pt x="1943576" y="0"/>
                    <a:pt x="1951421" y="7846"/>
                    <a:pt x="1951421" y="17524"/>
                  </a:cubicBezTo>
                  <a:lnTo>
                    <a:pt x="1951421" y="568746"/>
                  </a:lnTo>
                  <a:cubicBezTo>
                    <a:pt x="1951421" y="573394"/>
                    <a:pt x="1949575" y="577851"/>
                    <a:pt x="1946289" y="581137"/>
                  </a:cubicBezTo>
                  <a:cubicBezTo>
                    <a:pt x="1943002" y="584423"/>
                    <a:pt x="1938545" y="586270"/>
                    <a:pt x="1933897" y="586270"/>
                  </a:cubicBezTo>
                  <a:lnTo>
                    <a:pt x="17524" y="586270"/>
                  </a:lnTo>
                  <a:cubicBezTo>
                    <a:pt x="12876" y="586270"/>
                    <a:pt x="8419" y="584423"/>
                    <a:pt x="5133" y="581137"/>
                  </a:cubicBezTo>
                  <a:cubicBezTo>
                    <a:pt x="1846" y="577851"/>
                    <a:pt x="0" y="573394"/>
                    <a:pt x="0" y="568746"/>
                  </a:cubicBezTo>
                  <a:lnTo>
                    <a:pt x="0" y="17524"/>
                  </a:lnTo>
                  <a:cubicBezTo>
                    <a:pt x="0" y="12876"/>
                    <a:pt x="1846" y="8419"/>
                    <a:pt x="5133" y="5133"/>
                  </a:cubicBezTo>
                  <a:cubicBezTo>
                    <a:pt x="8419" y="1846"/>
                    <a:pt x="12876" y="0"/>
                    <a:pt x="17524" y="0"/>
                  </a:cubicBezTo>
                  <a:close/>
                </a:path>
              </a:pathLst>
            </a:custGeom>
            <a:solidFill>
              <a:srgbClr val="F82929"/>
            </a:solidFill>
            <a:ln w="19050" cap="sq">
              <a:solidFill>
                <a:srgbClr val="1D1B1A"/>
              </a:solidFill>
              <a:prstDash val="solid"/>
              <a:miter/>
            </a:ln>
          </p:spPr>
        </p:sp>
        <p:sp>
          <p:nvSpPr>
            <p:cNvPr name="TextBox 8" id="8"/>
            <p:cNvSpPr txBox="true"/>
            <p:nvPr/>
          </p:nvSpPr>
          <p:spPr>
            <a:xfrm>
              <a:off x="0" y="47625"/>
              <a:ext cx="1951421" cy="538645"/>
            </a:xfrm>
            <a:prstGeom prst="rect">
              <a:avLst/>
            </a:prstGeom>
          </p:spPr>
          <p:txBody>
            <a:bodyPr anchor="ctr" rtlCol="false" tIns="50800" lIns="50800" bIns="50800" rIns="50800"/>
            <a:lstStyle/>
            <a:p>
              <a:pPr algn="ctr">
                <a:lnSpc>
                  <a:spcPts val="1134"/>
                </a:lnSpc>
              </a:pPr>
            </a:p>
          </p:txBody>
        </p:sp>
      </p:grpSp>
      <p:sp>
        <p:nvSpPr>
          <p:cNvPr name="TextBox 9" id="9"/>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 </a:t>
            </a:r>
          </a:p>
        </p:txBody>
      </p:sp>
      <p:sp>
        <p:nvSpPr>
          <p:cNvPr name="TextBox 10" id="10"/>
          <p:cNvSpPr txBox="true"/>
          <p:nvPr/>
        </p:nvSpPr>
        <p:spPr>
          <a:xfrm rot="0">
            <a:off x="784327" y="2936665"/>
            <a:ext cx="6563786" cy="646015"/>
          </a:xfrm>
          <a:prstGeom prst="rect">
            <a:avLst/>
          </a:prstGeom>
        </p:spPr>
        <p:txBody>
          <a:bodyPr anchor="t" rtlCol="false" tIns="0" lIns="0" bIns="0" rIns="0">
            <a:spAutoFit/>
          </a:bodyPr>
          <a:lstStyle/>
          <a:p>
            <a:pPr algn="ctr">
              <a:lnSpc>
                <a:spcPts val="4879"/>
              </a:lnSpc>
            </a:pPr>
            <a:r>
              <a:rPr lang="en-US" sz="5030">
                <a:solidFill>
                  <a:srgbClr val="FFF8F8"/>
                </a:solidFill>
                <a:latin typeface="League Spartan"/>
                <a:ea typeface="League Spartan"/>
                <a:cs typeface="League Spartan"/>
                <a:sym typeface="League Spartan"/>
              </a:rPr>
              <a:t>CONCLUSION</a:t>
            </a:r>
          </a:p>
        </p:txBody>
      </p:sp>
      <p:sp>
        <p:nvSpPr>
          <p:cNvPr name="TextBox 11" id="11"/>
          <p:cNvSpPr txBox="true"/>
          <p:nvPr/>
        </p:nvSpPr>
        <p:spPr>
          <a:xfrm rot="0">
            <a:off x="8132601" y="2774740"/>
            <a:ext cx="10155399" cy="5854132"/>
          </a:xfrm>
          <a:prstGeom prst="rect">
            <a:avLst/>
          </a:prstGeom>
        </p:spPr>
        <p:txBody>
          <a:bodyPr anchor="t" rtlCol="false" tIns="0" lIns="0" bIns="0" rIns="0">
            <a:spAutoFit/>
          </a:bodyPr>
          <a:lstStyle/>
          <a:p>
            <a:pPr algn="l">
              <a:lnSpc>
                <a:spcPts val="3356"/>
              </a:lnSpc>
            </a:pPr>
            <a:r>
              <a:rPr lang="en-US" sz="2397" spc="-47">
                <a:solidFill>
                  <a:srgbClr val="1D1B1A"/>
                </a:solidFill>
                <a:latin typeface="Open Sauce"/>
                <a:ea typeface="Open Sauce"/>
                <a:cs typeface="Open Sauce"/>
                <a:sym typeface="Open Sauce"/>
              </a:rPr>
              <a:t>Th</a:t>
            </a:r>
            <a:r>
              <a:rPr lang="en-US" sz="2397" spc="-47">
                <a:solidFill>
                  <a:srgbClr val="1D1B1A"/>
                </a:solidFill>
                <a:latin typeface="Open Sauce"/>
                <a:ea typeface="Open Sauce"/>
                <a:cs typeface="Open Sauce"/>
                <a:sym typeface="Open Sauce"/>
              </a:rPr>
              <a:t>e primary challenges in implementing this B2B sales and distribution analytics model center on four key areas: first, difficulty in quantifying the Return on Investment (ROI), as the financial benefits derived from "actionable insights" are indirect and hard to measure against the high initial investment; second, overcoming resistance and ensuring successful adoption across diverse, siloed global sales teams, which demands intensive, costly training, especially concerning transparent metrics like employee performance; third, the inherent conflict between rapid, agile development and the complex foundational work required for data modeling and Extract, Transform, Load (ETL), which slows down feature delivery; and finally, the technical complexity of integrating often legacy B2B systems across multiple international territories to create a unified, accurate, real-time data model.</a:t>
            </a:r>
          </a:p>
          <a:p>
            <a:pPr algn="l">
              <a:lnSpc>
                <a:spcPts val="3356"/>
              </a:lnSpc>
              <a:spcBef>
                <a:spcPct val="0"/>
              </a:spcBef>
            </a:pPr>
          </a:p>
        </p:txBody>
      </p:sp>
      <p:grpSp>
        <p:nvGrpSpPr>
          <p:cNvPr name="Group 12" id="12"/>
          <p:cNvGrpSpPr/>
          <p:nvPr/>
        </p:nvGrpSpPr>
        <p:grpSpPr>
          <a:xfrm rot="0">
            <a:off x="7037331" y="2474894"/>
            <a:ext cx="984915" cy="984915"/>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14" id="14"/>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5" id="15"/>
          <p:cNvSpPr/>
          <p:nvPr/>
        </p:nvSpPr>
        <p:spPr>
          <a:xfrm flipH="false" flipV="false" rot="0">
            <a:off x="7150115" y="2597775"/>
            <a:ext cx="717048" cy="717048"/>
          </a:xfrm>
          <a:custGeom>
            <a:avLst/>
            <a:gdLst/>
            <a:ahLst/>
            <a:cxnLst/>
            <a:rect r="r" b="b" t="t" l="l"/>
            <a:pathLst>
              <a:path h="717048" w="717048">
                <a:moveTo>
                  <a:pt x="0" y="0"/>
                </a:moveTo>
                <a:lnTo>
                  <a:pt x="717048" y="0"/>
                </a:lnTo>
                <a:lnTo>
                  <a:pt x="717048" y="717048"/>
                </a:lnTo>
                <a:lnTo>
                  <a:pt x="0" y="7170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53661"/>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7697079"/>
            <a:ext cx="8723011" cy="777703"/>
            <a:chOff x="0" y="0"/>
            <a:chExt cx="2297419" cy="204827"/>
          </a:xfrm>
        </p:grpSpPr>
        <p:sp>
          <p:nvSpPr>
            <p:cNvPr name="Freeform 5" id="5"/>
            <p:cNvSpPr/>
            <p:nvPr/>
          </p:nvSpPr>
          <p:spPr>
            <a:xfrm flipH="false" flipV="false" rot="0">
              <a:off x="0" y="0"/>
              <a:ext cx="2297419" cy="204827"/>
            </a:xfrm>
            <a:custGeom>
              <a:avLst/>
              <a:gdLst/>
              <a:ahLst/>
              <a:cxnLst/>
              <a:rect r="r" b="b" t="t" l="l"/>
              <a:pathLst>
                <a:path h="204827" w="2297419">
                  <a:moveTo>
                    <a:pt x="13313" y="0"/>
                  </a:moveTo>
                  <a:lnTo>
                    <a:pt x="2284106" y="0"/>
                  </a:lnTo>
                  <a:cubicBezTo>
                    <a:pt x="2287637" y="0"/>
                    <a:pt x="2291023" y="1403"/>
                    <a:pt x="2293520" y="3899"/>
                  </a:cubicBezTo>
                  <a:cubicBezTo>
                    <a:pt x="2296016" y="6396"/>
                    <a:pt x="2297419" y="9782"/>
                    <a:pt x="2297419" y="13313"/>
                  </a:cubicBezTo>
                  <a:lnTo>
                    <a:pt x="2297419" y="191514"/>
                  </a:lnTo>
                  <a:cubicBezTo>
                    <a:pt x="2297419" y="195045"/>
                    <a:pt x="2296016" y="198431"/>
                    <a:pt x="2293520" y="200928"/>
                  </a:cubicBezTo>
                  <a:cubicBezTo>
                    <a:pt x="2291023" y="203425"/>
                    <a:pt x="2287637" y="204827"/>
                    <a:pt x="2284106" y="204827"/>
                  </a:cubicBezTo>
                  <a:lnTo>
                    <a:pt x="13313" y="204827"/>
                  </a:lnTo>
                  <a:cubicBezTo>
                    <a:pt x="9782" y="204827"/>
                    <a:pt x="6396" y="203425"/>
                    <a:pt x="3899" y="200928"/>
                  </a:cubicBezTo>
                  <a:cubicBezTo>
                    <a:pt x="1403" y="198431"/>
                    <a:pt x="0" y="195045"/>
                    <a:pt x="0" y="191514"/>
                  </a:cubicBezTo>
                  <a:lnTo>
                    <a:pt x="0" y="13313"/>
                  </a:lnTo>
                  <a:cubicBezTo>
                    <a:pt x="0" y="9782"/>
                    <a:pt x="1403" y="6396"/>
                    <a:pt x="3899" y="3899"/>
                  </a:cubicBezTo>
                  <a:cubicBezTo>
                    <a:pt x="6396" y="1403"/>
                    <a:pt x="9782" y="0"/>
                    <a:pt x="13313"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2297419" cy="157202"/>
            </a:xfrm>
            <a:prstGeom prst="rect">
              <a:avLst/>
            </a:prstGeom>
          </p:spPr>
          <p:txBody>
            <a:bodyPr anchor="ctr" rtlCol="false" tIns="50800" lIns="50800" bIns="50800" rIns="50800"/>
            <a:lstStyle/>
            <a:p>
              <a:pPr algn="ctr">
                <a:lnSpc>
                  <a:spcPts val="1134"/>
                </a:lnSpc>
              </a:pPr>
            </a:p>
          </p:txBody>
        </p:sp>
      </p:grpSp>
      <p:sp>
        <p:nvSpPr>
          <p:cNvPr name="TextBox 7" id="7"/>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 </a:t>
            </a:r>
          </a:p>
        </p:txBody>
      </p:sp>
      <p:sp>
        <p:nvSpPr>
          <p:cNvPr name="TextBox 8" id="8"/>
          <p:cNvSpPr txBox="true"/>
          <p:nvPr/>
        </p:nvSpPr>
        <p:spPr>
          <a:xfrm rot="0">
            <a:off x="16034591" y="766156"/>
            <a:ext cx="970584" cy="164593"/>
          </a:xfrm>
          <a:prstGeom prst="rect">
            <a:avLst/>
          </a:prstGeom>
        </p:spPr>
        <p:txBody>
          <a:bodyPr anchor="t" rtlCol="false" tIns="0" lIns="0" bIns="0" rIns="0">
            <a:spAutoFit/>
          </a:bodyPr>
          <a:lstStyle/>
          <a:p>
            <a:pPr algn="ctr">
              <a:lnSpc>
                <a:spcPts val="1134"/>
              </a:lnSpc>
            </a:pPr>
            <a:r>
              <a:rPr lang="en-US" b="true" sz="1400" spc="-28">
                <a:solidFill>
                  <a:srgbClr val="FFF8F8"/>
                </a:solidFill>
                <a:latin typeface="Open Sauce Bold"/>
                <a:ea typeface="Open Sauce Bold"/>
                <a:cs typeface="Open Sauce Bold"/>
                <a:sym typeface="Open Sauce Bold"/>
              </a:rPr>
              <a:t>Contact</a:t>
            </a:r>
          </a:p>
        </p:txBody>
      </p:sp>
      <p:sp>
        <p:nvSpPr>
          <p:cNvPr name="TextBox 9" id="9"/>
          <p:cNvSpPr txBox="true"/>
          <p:nvPr/>
        </p:nvSpPr>
        <p:spPr>
          <a:xfrm rot="0">
            <a:off x="1028700" y="2096088"/>
            <a:ext cx="8723011" cy="2763081"/>
          </a:xfrm>
          <a:prstGeom prst="rect">
            <a:avLst/>
          </a:prstGeom>
        </p:spPr>
        <p:txBody>
          <a:bodyPr anchor="t" rtlCol="false" tIns="0" lIns="0" bIns="0" rIns="0">
            <a:spAutoFit/>
          </a:bodyPr>
          <a:lstStyle/>
          <a:p>
            <a:pPr algn="l">
              <a:lnSpc>
                <a:spcPts val="7158"/>
              </a:lnSpc>
            </a:pPr>
            <a:r>
              <a:rPr lang="en-US" sz="7380">
                <a:solidFill>
                  <a:srgbClr val="1D1B1A"/>
                </a:solidFill>
                <a:latin typeface="League Spartan"/>
                <a:ea typeface="League Spartan"/>
                <a:cs typeface="League Spartan"/>
                <a:sym typeface="League Spartan"/>
              </a:rPr>
              <a:t>SOLUTIONS TO OVERCOME EACH CHALLENGE</a:t>
            </a:r>
          </a:p>
        </p:txBody>
      </p:sp>
      <p:grpSp>
        <p:nvGrpSpPr>
          <p:cNvPr name="Group 10" id="10"/>
          <p:cNvGrpSpPr/>
          <p:nvPr/>
        </p:nvGrpSpPr>
        <p:grpSpPr>
          <a:xfrm rot="0">
            <a:off x="14065944" y="2421175"/>
            <a:ext cx="3184401" cy="3202081"/>
            <a:chOff x="0" y="0"/>
            <a:chExt cx="838690" cy="843346"/>
          </a:xfrm>
        </p:grpSpPr>
        <p:sp>
          <p:nvSpPr>
            <p:cNvPr name="Freeform 11" id="11"/>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12" id="12"/>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0881543" y="2417019"/>
            <a:ext cx="3184401" cy="3202081"/>
            <a:chOff x="0" y="0"/>
            <a:chExt cx="838690" cy="843346"/>
          </a:xfrm>
        </p:grpSpPr>
        <p:sp>
          <p:nvSpPr>
            <p:cNvPr name="Freeform 14" id="14"/>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15" id="15"/>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10888259" y="3217004"/>
            <a:ext cx="3177685" cy="1553273"/>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Change Management Programs</a:t>
            </a:r>
          </a:p>
        </p:txBody>
      </p:sp>
      <p:sp>
        <p:nvSpPr>
          <p:cNvPr name="TextBox 17" id="17"/>
          <p:cNvSpPr txBox="true"/>
          <p:nvPr/>
        </p:nvSpPr>
        <p:spPr>
          <a:xfrm rot="0">
            <a:off x="14079376" y="3474785"/>
            <a:ext cx="3184401"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Cost-Benefit Analysis</a:t>
            </a:r>
          </a:p>
        </p:txBody>
      </p:sp>
      <p:grpSp>
        <p:nvGrpSpPr>
          <p:cNvPr name="Group 18" id="18"/>
          <p:cNvGrpSpPr/>
          <p:nvPr/>
        </p:nvGrpSpPr>
        <p:grpSpPr>
          <a:xfrm rot="0">
            <a:off x="14074899" y="5862653"/>
            <a:ext cx="3184401" cy="3202081"/>
            <a:chOff x="0" y="0"/>
            <a:chExt cx="838690" cy="843346"/>
          </a:xfrm>
        </p:grpSpPr>
        <p:sp>
          <p:nvSpPr>
            <p:cNvPr name="Freeform 19" id="19"/>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20" id="20"/>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21" id="21"/>
          <p:cNvGrpSpPr/>
          <p:nvPr/>
        </p:nvGrpSpPr>
        <p:grpSpPr>
          <a:xfrm rot="0">
            <a:off x="10894975" y="5862653"/>
            <a:ext cx="3184401" cy="3202081"/>
            <a:chOff x="0" y="0"/>
            <a:chExt cx="838690" cy="843346"/>
          </a:xfrm>
        </p:grpSpPr>
        <p:sp>
          <p:nvSpPr>
            <p:cNvPr name="Freeform 22" id="22"/>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23" id="23"/>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24" id="24"/>
          <p:cNvSpPr txBox="true"/>
          <p:nvPr/>
        </p:nvSpPr>
        <p:spPr>
          <a:xfrm rot="0">
            <a:off x="10881543" y="6920419"/>
            <a:ext cx="3173208"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Integrated IT Systems</a:t>
            </a:r>
          </a:p>
        </p:txBody>
      </p:sp>
      <p:sp>
        <p:nvSpPr>
          <p:cNvPr name="TextBox 25" id="25"/>
          <p:cNvSpPr txBox="true"/>
          <p:nvPr/>
        </p:nvSpPr>
        <p:spPr>
          <a:xfrm rot="0">
            <a:off x="14466448" y="6920419"/>
            <a:ext cx="2401302"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Agile Practices</a:t>
            </a:r>
          </a:p>
        </p:txBody>
      </p:sp>
      <p:grpSp>
        <p:nvGrpSpPr>
          <p:cNvPr name="Group 26" id="26"/>
          <p:cNvGrpSpPr/>
          <p:nvPr/>
        </p:nvGrpSpPr>
        <p:grpSpPr>
          <a:xfrm rot="0">
            <a:off x="1028700" y="5330146"/>
            <a:ext cx="8723011" cy="2728857"/>
            <a:chOff x="0" y="0"/>
            <a:chExt cx="4529325" cy="1416928"/>
          </a:xfrm>
        </p:grpSpPr>
        <p:sp>
          <p:nvSpPr>
            <p:cNvPr name="Freeform 27" id="27"/>
            <p:cNvSpPr/>
            <p:nvPr/>
          </p:nvSpPr>
          <p:spPr>
            <a:xfrm flipH="false" flipV="false" rot="0">
              <a:off x="0" y="0"/>
              <a:ext cx="4529325" cy="1416928"/>
            </a:xfrm>
            <a:custGeom>
              <a:avLst/>
              <a:gdLst/>
              <a:ahLst/>
              <a:cxnLst/>
              <a:rect r="r" b="b" t="t" l="l"/>
              <a:pathLst>
                <a:path h="1416928" w="4529325">
                  <a:moveTo>
                    <a:pt x="13313" y="0"/>
                  </a:moveTo>
                  <a:lnTo>
                    <a:pt x="4516012" y="0"/>
                  </a:lnTo>
                  <a:cubicBezTo>
                    <a:pt x="4519543" y="0"/>
                    <a:pt x="4522929" y="1403"/>
                    <a:pt x="4525425" y="3899"/>
                  </a:cubicBezTo>
                  <a:cubicBezTo>
                    <a:pt x="4527922" y="6396"/>
                    <a:pt x="4529325" y="9782"/>
                    <a:pt x="4529325" y="13313"/>
                  </a:cubicBezTo>
                  <a:lnTo>
                    <a:pt x="4529325" y="1403615"/>
                  </a:lnTo>
                  <a:cubicBezTo>
                    <a:pt x="4529325" y="1407146"/>
                    <a:pt x="4527922" y="1410532"/>
                    <a:pt x="4525425" y="1413029"/>
                  </a:cubicBezTo>
                  <a:cubicBezTo>
                    <a:pt x="4522929" y="1415525"/>
                    <a:pt x="4519543" y="1416928"/>
                    <a:pt x="4516012" y="1416928"/>
                  </a:cubicBezTo>
                  <a:lnTo>
                    <a:pt x="13313" y="1416928"/>
                  </a:lnTo>
                  <a:cubicBezTo>
                    <a:pt x="9782" y="1416928"/>
                    <a:pt x="6396" y="1415525"/>
                    <a:pt x="3899" y="1413029"/>
                  </a:cubicBezTo>
                  <a:cubicBezTo>
                    <a:pt x="1403" y="1410532"/>
                    <a:pt x="0" y="1407146"/>
                    <a:pt x="0" y="1403615"/>
                  </a:cubicBezTo>
                  <a:lnTo>
                    <a:pt x="0" y="13313"/>
                  </a:lnTo>
                  <a:cubicBezTo>
                    <a:pt x="0" y="9782"/>
                    <a:pt x="1403" y="6396"/>
                    <a:pt x="3899" y="3899"/>
                  </a:cubicBezTo>
                  <a:cubicBezTo>
                    <a:pt x="6396" y="1403"/>
                    <a:pt x="9782" y="0"/>
                    <a:pt x="13313" y="0"/>
                  </a:cubicBezTo>
                  <a:close/>
                </a:path>
              </a:pathLst>
            </a:custGeom>
            <a:blipFill>
              <a:blip r:embed="rId4"/>
              <a:stretch>
                <a:fillRect l="0" t="-36907" r="0" b="-36907"/>
              </a:stretch>
            </a:blipFill>
          </p:spPr>
        </p:sp>
      </p:grpSp>
      <p:grpSp>
        <p:nvGrpSpPr>
          <p:cNvPr name="Group 28" id="28"/>
          <p:cNvGrpSpPr/>
          <p:nvPr/>
        </p:nvGrpSpPr>
        <p:grpSpPr>
          <a:xfrm rot="0">
            <a:off x="4819284" y="7463693"/>
            <a:ext cx="1141844" cy="114184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30" id="30"/>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31" id="31"/>
          <p:cNvSpPr/>
          <p:nvPr/>
        </p:nvSpPr>
        <p:spPr>
          <a:xfrm flipH="false" flipV="false" rot="0">
            <a:off x="4950038" y="7594447"/>
            <a:ext cx="880335" cy="880335"/>
          </a:xfrm>
          <a:custGeom>
            <a:avLst/>
            <a:gdLst/>
            <a:ahLst/>
            <a:cxnLst/>
            <a:rect r="r" b="b" t="t" l="l"/>
            <a:pathLst>
              <a:path h="880335" w="880335">
                <a:moveTo>
                  <a:pt x="0" y="0"/>
                </a:moveTo>
                <a:lnTo>
                  <a:pt x="880335" y="0"/>
                </a:lnTo>
                <a:lnTo>
                  <a:pt x="880335" y="880336"/>
                </a:lnTo>
                <a:lnTo>
                  <a:pt x="0" y="8803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1411603"/>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979606" y="2058176"/>
            <a:ext cx="13800860" cy="6689267"/>
            <a:chOff x="0" y="0"/>
            <a:chExt cx="3634794" cy="1761782"/>
          </a:xfrm>
        </p:grpSpPr>
        <p:sp>
          <p:nvSpPr>
            <p:cNvPr name="Freeform 5" id="5"/>
            <p:cNvSpPr/>
            <p:nvPr/>
          </p:nvSpPr>
          <p:spPr>
            <a:xfrm flipH="false" flipV="false" rot="0">
              <a:off x="0" y="0"/>
              <a:ext cx="3634794" cy="1761782"/>
            </a:xfrm>
            <a:custGeom>
              <a:avLst/>
              <a:gdLst/>
              <a:ahLst/>
              <a:cxnLst/>
              <a:rect r="r" b="b" t="t" l="l"/>
              <a:pathLst>
                <a:path h="1761782" w="3634794">
                  <a:moveTo>
                    <a:pt x="8415" y="0"/>
                  </a:moveTo>
                  <a:lnTo>
                    <a:pt x="3626380" y="0"/>
                  </a:lnTo>
                  <a:cubicBezTo>
                    <a:pt x="3631027" y="0"/>
                    <a:pt x="3634794" y="3767"/>
                    <a:pt x="3634794" y="8415"/>
                  </a:cubicBezTo>
                  <a:lnTo>
                    <a:pt x="3634794" y="1753368"/>
                  </a:lnTo>
                  <a:cubicBezTo>
                    <a:pt x="3634794" y="1758015"/>
                    <a:pt x="3631027" y="1761782"/>
                    <a:pt x="3626380" y="1761782"/>
                  </a:cubicBezTo>
                  <a:lnTo>
                    <a:pt x="8415" y="1761782"/>
                  </a:lnTo>
                  <a:cubicBezTo>
                    <a:pt x="3767" y="1761782"/>
                    <a:pt x="0" y="1758015"/>
                    <a:pt x="0" y="1753368"/>
                  </a:cubicBezTo>
                  <a:lnTo>
                    <a:pt x="0" y="8415"/>
                  </a:lnTo>
                  <a:cubicBezTo>
                    <a:pt x="0" y="3767"/>
                    <a:pt x="3767" y="0"/>
                    <a:pt x="8415" y="0"/>
                  </a:cubicBezTo>
                  <a:close/>
                </a:path>
              </a:pathLst>
            </a:custGeom>
            <a:solidFill>
              <a:srgbClr val="000000">
                <a:alpha val="0"/>
              </a:srgbClr>
            </a:solidFill>
            <a:ln w="19050" cap="sq">
              <a:solidFill>
                <a:srgbClr val="1D1B1A"/>
              </a:solidFill>
              <a:prstDash val="solid"/>
              <a:miter/>
            </a:ln>
          </p:spPr>
        </p:sp>
        <p:sp>
          <p:nvSpPr>
            <p:cNvPr name="TextBox 6" id="6"/>
            <p:cNvSpPr txBox="true"/>
            <p:nvPr/>
          </p:nvSpPr>
          <p:spPr>
            <a:xfrm>
              <a:off x="0" y="47625"/>
              <a:ext cx="3634794" cy="1714157"/>
            </a:xfrm>
            <a:prstGeom prst="rect">
              <a:avLst/>
            </a:prstGeom>
          </p:spPr>
          <p:txBody>
            <a:bodyPr anchor="ctr" rtlCol="false" tIns="50800" lIns="50800" bIns="50800" rIns="50800"/>
            <a:lstStyle/>
            <a:p>
              <a:pPr algn="ctr">
                <a:lnSpc>
                  <a:spcPts val="1134"/>
                </a:lnSpc>
              </a:pPr>
            </a:p>
          </p:txBody>
        </p:sp>
      </p:grpSp>
      <p:sp>
        <p:nvSpPr>
          <p:cNvPr name="TextBox 7" id="7"/>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 </a:t>
            </a:r>
          </a:p>
        </p:txBody>
      </p:sp>
      <p:sp>
        <p:nvSpPr>
          <p:cNvPr name="TextBox 8" id="8"/>
          <p:cNvSpPr txBox="true"/>
          <p:nvPr/>
        </p:nvSpPr>
        <p:spPr>
          <a:xfrm rot="0">
            <a:off x="4686670" y="4927225"/>
            <a:ext cx="8914659" cy="1423084"/>
          </a:xfrm>
          <a:prstGeom prst="rect">
            <a:avLst/>
          </a:prstGeom>
        </p:spPr>
        <p:txBody>
          <a:bodyPr anchor="t" rtlCol="false" tIns="0" lIns="0" bIns="0" rIns="0">
            <a:spAutoFit/>
          </a:bodyPr>
          <a:lstStyle/>
          <a:p>
            <a:pPr algn="l">
              <a:lnSpc>
                <a:spcPts val="10630"/>
              </a:lnSpc>
            </a:pPr>
            <a:r>
              <a:rPr lang="en-US" sz="10958">
                <a:solidFill>
                  <a:srgbClr val="1D1B1A"/>
                </a:solidFill>
                <a:latin typeface="League Spartan"/>
                <a:ea typeface="League Spartan"/>
                <a:cs typeface="League Spartan"/>
                <a:sym typeface="League Spartan"/>
              </a:rPr>
              <a:t>THANK YOU</a:t>
            </a:r>
          </a:p>
        </p:txBody>
      </p:sp>
      <p:grpSp>
        <p:nvGrpSpPr>
          <p:cNvPr name="Group 9" id="9"/>
          <p:cNvGrpSpPr/>
          <p:nvPr/>
        </p:nvGrpSpPr>
        <p:grpSpPr>
          <a:xfrm rot="0">
            <a:off x="8776530" y="9018839"/>
            <a:ext cx="734940" cy="73494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11" id="11"/>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2" id="12"/>
          <p:cNvSpPr/>
          <p:nvPr/>
        </p:nvSpPr>
        <p:spPr>
          <a:xfrm flipH="false" flipV="false" rot="0">
            <a:off x="8860689" y="9102998"/>
            <a:ext cx="566622" cy="566622"/>
          </a:xfrm>
          <a:custGeom>
            <a:avLst/>
            <a:gdLst/>
            <a:ahLst/>
            <a:cxnLst/>
            <a:rect r="r" b="b" t="t" l="l"/>
            <a:pathLst>
              <a:path h="566622" w="566622">
                <a:moveTo>
                  <a:pt x="0" y="0"/>
                </a:moveTo>
                <a:lnTo>
                  <a:pt x="566622" y="0"/>
                </a:lnTo>
                <a:lnTo>
                  <a:pt x="566622" y="566621"/>
                </a:lnTo>
                <a:lnTo>
                  <a:pt x="0" y="5666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11920"/>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970396" y="1547600"/>
            <a:ext cx="6952927" cy="6476674"/>
            <a:chOff x="0" y="0"/>
            <a:chExt cx="1831224" cy="1705791"/>
          </a:xfrm>
        </p:grpSpPr>
        <p:sp>
          <p:nvSpPr>
            <p:cNvPr name="Freeform 5" id="5"/>
            <p:cNvSpPr/>
            <p:nvPr/>
          </p:nvSpPr>
          <p:spPr>
            <a:xfrm flipH="false" flipV="false" rot="0">
              <a:off x="0" y="0"/>
              <a:ext cx="1831224" cy="1705791"/>
            </a:xfrm>
            <a:custGeom>
              <a:avLst/>
              <a:gdLst/>
              <a:ahLst/>
              <a:cxnLst/>
              <a:rect r="r" b="b" t="t" l="l"/>
              <a:pathLst>
                <a:path h="1705791" w="1831224">
                  <a:moveTo>
                    <a:pt x="16702" y="0"/>
                  </a:moveTo>
                  <a:lnTo>
                    <a:pt x="1814522" y="0"/>
                  </a:lnTo>
                  <a:cubicBezTo>
                    <a:pt x="1823746" y="0"/>
                    <a:pt x="1831224" y="7478"/>
                    <a:pt x="1831224" y="16702"/>
                  </a:cubicBezTo>
                  <a:lnTo>
                    <a:pt x="1831224" y="1689089"/>
                  </a:lnTo>
                  <a:cubicBezTo>
                    <a:pt x="1831224" y="1693518"/>
                    <a:pt x="1829464" y="1697767"/>
                    <a:pt x="1826332" y="1700899"/>
                  </a:cubicBezTo>
                  <a:cubicBezTo>
                    <a:pt x="1823200" y="1704031"/>
                    <a:pt x="1818951" y="1705791"/>
                    <a:pt x="1814522" y="1705791"/>
                  </a:cubicBezTo>
                  <a:lnTo>
                    <a:pt x="16702" y="1705791"/>
                  </a:lnTo>
                  <a:cubicBezTo>
                    <a:pt x="12272" y="1705791"/>
                    <a:pt x="8024" y="1704031"/>
                    <a:pt x="4892" y="1700899"/>
                  </a:cubicBezTo>
                  <a:cubicBezTo>
                    <a:pt x="1760" y="1697767"/>
                    <a:pt x="0" y="1693518"/>
                    <a:pt x="0" y="1689089"/>
                  </a:cubicBezTo>
                  <a:lnTo>
                    <a:pt x="0" y="16702"/>
                  </a:lnTo>
                  <a:cubicBezTo>
                    <a:pt x="0" y="12272"/>
                    <a:pt x="1760" y="8024"/>
                    <a:pt x="4892" y="4892"/>
                  </a:cubicBezTo>
                  <a:cubicBezTo>
                    <a:pt x="8024" y="1760"/>
                    <a:pt x="12272" y="0"/>
                    <a:pt x="16702"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1831224" cy="1658166"/>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15281626" y="3439789"/>
            <a:ext cx="752965" cy="75296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9" id="9"/>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0" id="10"/>
          <p:cNvSpPr/>
          <p:nvPr/>
        </p:nvSpPr>
        <p:spPr>
          <a:xfrm flipH="false" flipV="false" rot="0">
            <a:off x="14156601" y="1596187"/>
            <a:ext cx="580519" cy="580519"/>
          </a:xfrm>
          <a:custGeom>
            <a:avLst/>
            <a:gdLst/>
            <a:ahLst/>
            <a:cxnLst/>
            <a:rect r="r" b="b" t="t" l="l"/>
            <a:pathLst>
              <a:path h="580519" w="580519">
                <a:moveTo>
                  <a:pt x="0" y="0"/>
                </a:moveTo>
                <a:lnTo>
                  <a:pt x="580518" y="0"/>
                </a:lnTo>
                <a:lnTo>
                  <a:pt x="580518" y="580519"/>
                </a:lnTo>
                <a:lnTo>
                  <a:pt x="0" y="580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1173539" y="2351449"/>
            <a:ext cx="6546641" cy="5584103"/>
            <a:chOff x="0" y="0"/>
            <a:chExt cx="1014246" cy="865124"/>
          </a:xfrm>
        </p:grpSpPr>
        <p:sp>
          <p:nvSpPr>
            <p:cNvPr name="Freeform 12" id="12"/>
            <p:cNvSpPr/>
            <p:nvPr/>
          </p:nvSpPr>
          <p:spPr>
            <a:xfrm flipH="false" flipV="false" rot="0">
              <a:off x="0" y="0"/>
              <a:ext cx="1014246" cy="865124"/>
            </a:xfrm>
            <a:custGeom>
              <a:avLst/>
              <a:gdLst/>
              <a:ahLst/>
              <a:cxnLst/>
              <a:rect r="r" b="b" t="t" l="l"/>
              <a:pathLst>
                <a:path h="865124" w="1014246">
                  <a:moveTo>
                    <a:pt x="17739" y="0"/>
                  </a:moveTo>
                  <a:lnTo>
                    <a:pt x="996507" y="0"/>
                  </a:lnTo>
                  <a:cubicBezTo>
                    <a:pt x="1001212" y="0"/>
                    <a:pt x="1005724" y="1869"/>
                    <a:pt x="1009051" y="5196"/>
                  </a:cubicBezTo>
                  <a:cubicBezTo>
                    <a:pt x="1012377" y="8522"/>
                    <a:pt x="1014246" y="13034"/>
                    <a:pt x="1014246" y="17739"/>
                  </a:cubicBezTo>
                  <a:lnTo>
                    <a:pt x="1014246" y="847385"/>
                  </a:lnTo>
                  <a:cubicBezTo>
                    <a:pt x="1014246" y="852090"/>
                    <a:pt x="1012377" y="856601"/>
                    <a:pt x="1009051" y="859928"/>
                  </a:cubicBezTo>
                  <a:cubicBezTo>
                    <a:pt x="1005724" y="863255"/>
                    <a:pt x="1001212" y="865124"/>
                    <a:pt x="996507" y="865124"/>
                  </a:cubicBezTo>
                  <a:lnTo>
                    <a:pt x="17739" y="865124"/>
                  </a:lnTo>
                  <a:cubicBezTo>
                    <a:pt x="13034" y="865124"/>
                    <a:pt x="8522" y="863255"/>
                    <a:pt x="5196" y="859928"/>
                  </a:cubicBezTo>
                  <a:cubicBezTo>
                    <a:pt x="1869" y="856601"/>
                    <a:pt x="0" y="852090"/>
                    <a:pt x="0" y="847385"/>
                  </a:cubicBezTo>
                  <a:lnTo>
                    <a:pt x="0" y="17739"/>
                  </a:lnTo>
                  <a:cubicBezTo>
                    <a:pt x="0" y="13034"/>
                    <a:pt x="1869" y="8522"/>
                    <a:pt x="5196" y="5196"/>
                  </a:cubicBezTo>
                  <a:cubicBezTo>
                    <a:pt x="8522" y="1869"/>
                    <a:pt x="13034" y="0"/>
                    <a:pt x="17739" y="0"/>
                  </a:cubicBezTo>
                  <a:close/>
                </a:path>
              </a:pathLst>
            </a:custGeom>
            <a:blipFill>
              <a:blip r:embed="rId6"/>
              <a:stretch>
                <a:fillRect l="-50101" t="0" r="-6766" b="0"/>
              </a:stretch>
            </a:blipFill>
          </p:spPr>
        </p:sp>
      </p:grpSp>
      <p:sp>
        <p:nvSpPr>
          <p:cNvPr name="TextBox 13" id="13"/>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14" id="14"/>
          <p:cNvSpPr txBox="true"/>
          <p:nvPr/>
        </p:nvSpPr>
        <p:spPr>
          <a:xfrm rot="0">
            <a:off x="16034591" y="766156"/>
            <a:ext cx="970584" cy="164593"/>
          </a:xfrm>
          <a:prstGeom prst="rect">
            <a:avLst/>
          </a:prstGeom>
        </p:spPr>
        <p:txBody>
          <a:bodyPr anchor="t" rtlCol="false" tIns="0" lIns="0" bIns="0" rIns="0">
            <a:spAutoFit/>
          </a:bodyPr>
          <a:lstStyle/>
          <a:p>
            <a:pPr algn="ctr">
              <a:lnSpc>
                <a:spcPts val="1134"/>
              </a:lnSpc>
            </a:pPr>
            <a:r>
              <a:rPr lang="en-US" b="true" sz="1400" spc="-28">
                <a:solidFill>
                  <a:srgbClr val="FFF8F8"/>
                </a:solidFill>
                <a:latin typeface="Open Sauce Bold"/>
                <a:ea typeface="Open Sauce Bold"/>
                <a:cs typeface="Open Sauce Bold"/>
                <a:sym typeface="Open Sauce Bold"/>
              </a:rPr>
              <a:t>Contact</a:t>
            </a:r>
          </a:p>
        </p:txBody>
      </p:sp>
      <p:sp>
        <p:nvSpPr>
          <p:cNvPr name="TextBox 15" id="15"/>
          <p:cNvSpPr txBox="true"/>
          <p:nvPr/>
        </p:nvSpPr>
        <p:spPr>
          <a:xfrm rot="0">
            <a:off x="1028700" y="2162336"/>
            <a:ext cx="7787012" cy="971517"/>
          </a:xfrm>
          <a:prstGeom prst="rect">
            <a:avLst/>
          </a:prstGeom>
        </p:spPr>
        <p:txBody>
          <a:bodyPr anchor="t" rtlCol="false" tIns="0" lIns="0" bIns="0" rIns="0">
            <a:spAutoFit/>
          </a:bodyPr>
          <a:lstStyle/>
          <a:p>
            <a:pPr algn="l">
              <a:lnSpc>
                <a:spcPts val="7275"/>
              </a:lnSpc>
            </a:pPr>
            <a:r>
              <a:rPr lang="en-US" sz="7500">
                <a:solidFill>
                  <a:srgbClr val="1D1B1A"/>
                </a:solidFill>
                <a:latin typeface="League Spartan"/>
                <a:ea typeface="League Spartan"/>
                <a:cs typeface="League Spartan"/>
                <a:sym typeface="League Spartan"/>
              </a:rPr>
              <a:t>INTRODUCTION</a:t>
            </a:r>
          </a:p>
        </p:txBody>
      </p:sp>
      <p:sp>
        <p:nvSpPr>
          <p:cNvPr name="TextBox 16" id="16"/>
          <p:cNvSpPr txBox="true"/>
          <p:nvPr/>
        </p:nvSpPr>
        <p:spPr>
          <a:xfrm rot="0">
            <a:off x="856630" y="3486278"/>
            <a:ext cx="8115300" cy="508860"/>
          </a:xfrm>
          <a:prstGeom prst="rect">
            <a:avLst/>
          </a:prstGeom>
        </p:spPr>
        <p:txBody>
          <a:bodyPr anchor="t" rtlCol="false" tIns="0" lIns="0" bIns="0" rIns="0">
            <a:spAutoFit/>
          </a:bodyPr>
          <a:lstStyle/>
          <a:p>
            <a:pPr algn="l">
              <a:lnSpc>
                <a:spcPts val="4161"/>
              </a:lnSpc>
              <a:spcBef>
                <a:spcPct val="0"/>
              </a:spcBef>
            </a:pPr>
            <a:r>
              <a:rPr lang="en-US" sz="2972" spc="-59">
                <a:solidFill>
                  <a:srgbClr val="1D1B1A"/>
                </a:solidFill>
                <a:latin typeface="Open Sauce"/>
                <a:ea typeface="Open Sauce"/>
                <a:cs typeface="Open Sauce"/>
                <a:sym typeface="Open Sauce"/>
              </a:rPr>
              <a:t>Understanding The Core Of Business Model </a:t>
            </a:r>
          </a:p>
        </p:txBody>
      </p:sp>
      <p:sp>
        <p:nvSpPr>
          <p:cNvPr name="TextBox 17" id="17"/>
          <p:cNvSpPr txBox="true"/>
          <p:nvPr/>
        </p:nvSpPr>
        <p:spPr>
          <a:xfrm rot="0">
            <a:off x="552077" y="4328513"/>
            <a:ext cx="10113766" cy="3994590"/>
          </a:xfrm>
          <a:prstGeom prst="rect">
            <a:avLst/>
          </a:prstGeom>
        </p:spPr>
        <p:txBody>
          <a:bodyPr anchor="t" rtlCol="false" tIns="0" lIns="0" bIns="0" rIns="0">
            <a:spAutoFit/>
          </a:bodyPr>
          <a:lstStyle/>
          <a:p>
            <a:pPr algn="l">
              <a:lnSpc>
                <a:spcPts val="5267"/>
              </a:lnSpc>
              <a:spcBef>
                <a:spcPct val="0"/>
              </a:spcBef>
            </a:pPr>
            <a:r>
              <a:rPr lang="en-US" sz="3762" spc="-75">
                <a:solidFill>
                  <a:srgbClr val="1D1B1A"/>
                </a:solidFill>
                <a:latin typeface="Open Sauce"/>
                <a:ea typeface="Open Sauce"/>
                <a:cs typeface="Open Sauce"/>
                <a:sym typeface="Open Sauce"/>
              </a:rPr>
              <a:t>Alex Agency is a large  B2B Wholesaler such as Alibaba for example that provides a big variety of many goods and also a shipping and logistics solutions to all of it’s partners that located in   Europe, </a:t>
            </a:r>
            <a:r>
              <a:rPr lang="en-US" sz="3762" spc="-75">
                <a:solidFill>
                  <a:srgbClr val="1D1B1A"/>
                </a:solidFill>
                <a:latin typeface="Open Sauce"/>
                <a:ea typeface="Open Sauce"/>
                <a:cs typeface="Open Sauce"/>
                <a:sym typeface="Open Sauce"/>
              </a:rPr>
              <a:t>North America and South America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29158"/>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5" id="5"/>
          <p:cNvSpPr txBox="true"/>
          <p:nvPr/>
        </p:nvSpPr>
        <p:spPr>
          <a:xfrm rot="0">
            <a:off x="1028700" y="2232593"/>
            <a:ext cx="4335241" cy="2228145"/>
          </a:xfrm>
          <a:prstGeom prst="rect">
            <a:avLst/>
          </a:prstGeom>
        </p:spPr>
        <p:txBody>
          <a:bodyPr anchor="t" rtlCol="false" tIns="0" lIns="0" bIns="0" rIns="0">
            <a:spAutoFit/>
          </a:bodyPr>
          <a:lstStyle/>
          <a:p>
            <a:pPr algn="l">
              <a:lnSpc>
                <a:spcPts val="4345"/>
              </a:lnSpc>
            </a:pPr>
            <a:r>
              <a:rPr lang="en-US" sz="4479">
                <a:solidFill>
                  <a:srgbClr val="1D1B1A"/>
                </a:solidFill>
                <a:latin typeface="League Spartan"/>
                <a:ea typeface="League Spartan"/>
                <a:cs typeface="League Spartan"/>
                <a:sym typeface="League Spartan"/>
              </a:rPr>
              <a:t>WHOLESALER DEFINITIONS AND COMPONENTS</a:t>
            </a:r>
          </a:p>
        </p:txBody>
      </p:sp>
      <p:sp>
        <p:nvSpPr>
          <p:cNvPr name="TextBox 6" id="6"/>
          <p:cNvSpPr txBox="true"/>
          <p:nvPr/>
        </p:nvSpPr>
        <p:spPr>
          <a:xfrm rot="0">
            <a:off x="6365075" y="1854338"/>
            <a:ext cx="4582679" cy="508860"/>
          </a:xfrm>
          <a:prstGeom prst="rect">
            <a:avLst/>
          </a:prstGeom>
        </p:spPr>
        <p:txBody>
          <a:bodyPr anchor="t" rtlCol="false" tIns="0" lIns="0" bIns="0" rIns="0">
            <a:spAutoFit/>
          </a:bodyPr>
          <a:lstStyle/>
          <a:p>
            <a:pPr algn="l">
              <a:lnSpc>
                <a:spcPts val="4161"/>
              </a:lnSpc>
              <a:spcBef>
                <a:spcPct val="0"/>
              </a:spcBef>
            </a:pPr>
            <a:r>
              <a:rPr lang="en-US" sz="2972" spc="-59">
                <a:solidFill>
                  <a:srgbClr val="1D1B1A"/>
                </a:solidFill>
                <a:latin typeface="Open Sauce"/>
                <a:ea typeface="Open Sauce"/>
                <a:cs typeface="Open Sauce"/>
                <a:sym typeface="Open Sauce"/>
              </a:rPr>
              <a:t>Defining the Wholesaler</a:t>
            </a:r>
          </a:p>
        </p:txBody>
      </p:sp>
      <p:sp>
        <p:nvSpPr>
          <p:cNvPr name="TextBox 7" id="7"/>
          <p:cNvSpPr txBox="true"/>
          <p:nvPr/>
        </p:nvSpPr>
        <p:spPr>
          <a:xfrm rot="0">
            <a:off x="6299086" y="2612809"/>
            <a:ext cx="5945298" cy="2756678"/>
          </a:xfrm>
          <a:prstGeom prst="rect">
            <a:avLst/>
          </a:prstGeom>
        </p:spPr>
        <p:txBody>
          <a:bodyPr anchor="t" rtlCol="false" tIns="0" lIns="0" bIns="0" rIns="0">
            <a:spAutoFit/>
          </a:bodyPr>
          <a:lstStyle/>
          <a:p>
            <a:pPr algn="l">
              <a:lnSpc>
                <a:spcPts val="2724"/>
              </a:lnSpc>
            </a:pPr>
            <a:r>
              <a:rPr lang="en-US" sz="1946" spc="-38">
                <a:solidFill>
                  <a:srgbClr val="1D1B1A"/>
                </a:solidFill>
                <a:latin typeface="Open Sauce"/>
                <a:ea typeface="Open Sauce"/>
                <a:cs typeface="Open Sauce"/>
                <a:sym typeface="Open Sauce"/>
              </a:rPr>
              <a:t>A wholesaler is a merchant middleman or company that buys products in large quantities (bulk) from manufacturers or producers and then sells them to other businesses, primarily retailers, for resale or business use.</a:t>
            </a:r>
          </a:p>
          <a:p>
            <a:pPr algn="l">
              <a:lnSpc>
                <a:spcPts val="2724"/>
              </a:lnSpc>
              <a:spcBef>
                <a:spcPct val="0"/>
              </a:spcBef>
            </a:pPr>
            <a:r>
              <a:rPr lang="en-US" sz="1946" spc="-38">
                <a:solidFill>
                  <a:srgbClr val="1D1B1A"/>
                </a:solidFill>
                <a:latin typeface="Open Sauce"/>
                <a:ea typeface="Open Sauce"/>
                <a:cs typeface="Open Sauce"/>
                <a:sym typeface="Open Sauce"/>
              </a:rPr>
              <a:t>The wholesale business model is inherently Business-to-Business (B2B).</a:t>
            </a:r>
          </a:p>
          <a:p>
            <a:pPr algn="l">
              <a:lnSpc>
                <a:spcPts val="2724"/>
              </a:lnSpc>
              <a:spcBef>
                <a:spcPct val="0"/>
              </a:spcBef>
            </a:pPr>
          </a:p>
        </p:txBody>
      </p:sp>
      <p:grpSp>
        <p:nvGrpSpPr>
          <p:cNvPr name="Group 8" id="8"/>
          <p:cNvGrpSpPr/>
          <p:nvPr/>
        </p:nvGrpSpPr>
        <p:grpSpPr>
          <a:xfrm rot="0">
            <a:off x="1028700" y="5902888"/>
            <a:ext cx="10540771" cy="846288"/>
            <a:chOff x="0" y="0"/>
            <a:chExt cx="2776170" cy="222891"/>
          </a:xfrm>
        </p:grpSpPr>
        <p:sp>
          <p:nvSpPr>
            <p:cNvPr name="Freeform 9" id="9"/>
            <p:cNvSpPr/>
            <p:nvPr/>
          </p:nvSpPr>
          <p:spPr>
            <a:xfrm flipH="false" flipV="false" rot="0">
              <a:off x="0" y="0"/>
              <a:ext cx="2776170" cy="222891"/>
            </a:xfrm>
            <a:custGeom>
              <a:avLst/>
              <a:gdLst/>
              <a:ahLst/>
              <a:cxnLst/>
              <a:rect r="r" b="b" t="t" l="l"/>
              <a:pathLst>
                <a:path h="222891" w="2776170">
                  <a:moveTo>
                    <a:pt x="11017" y="0"/>
                  </a:moveTo>
                  <a:lnTo>
                    <a:pt x="2765153" y="0"/>
                  </a:lnTo>
                  <a:cubicBezTo>
                    <a:pt x="2771238" y="0"/>
                    <a:pt x="2776170" y="4933"/>
                    <a:pt x="2776170" y="11017"/>
                  </a:cubicBezTo>
                  <a:lnTo>
                    <a:pt x="2776170" y="211874"/>
                  </a:lnTo>
                  <a:cubicBezTo>
                    <a:pt x="2776170" y="217958"/>
                    <a:pt x="2771238" y="222891"/>
                    <a:pt x="2765153" y="222891"/>
                  </a:cubicBezTo>
                  <a:lnTo>
                    <a:pt x="11017" y="222891"/>
                  </a:lnTo>
                  <a:cubicBezTo>
                    <a:pt x="4933" y="222891"/>
                    <a:pt x="0" y="217958"/>
                    <a:pt x="0" y="211874"/>
                  </a:cubicBezTo>
                  <a:lnTo>
                    <a:pt x="0" y="11017"/>
                  </a:lnTo>
                  <a:cubicBezTo>
                    <a:pt x="0" y="4933"/>
                    <a:pt x="4933" y="0"/>
                    <a:pt x="11017" y="0"/>
                  </a:cubicBezTo>
                  <a:close/>
                </a:path>
              </a:pathLst>
            </a:custGeom>
            <a:solidFill>
              <a:srgbClr val="F82929"/>
            </a:solidFill>
            <a:ln w="19050" cap="sq">
              <a:solidFill>
                <a:srgbClr val="1D1B1A"/>
              </a:solidFill>
              <a:prstDash val="solid"/>
              <a:miter/>
            </a:ln>
          </p:spPr>
        </p:sp>
        <p:sp>
          <p:nvSpPr>
            <p:cNvPr name="TextBox 10" id="10"/>
            <p:cNvSpPr txBox="true"/>
            <p:nvPr/>
          </p:nvSpPr>
          <p:spPr>
            <a:xfrm>
              <a:off x="0" y="47625"/>
              <a:ext cx="2776170" cy="175266"/>
            </a:xfrm>
            <a:prstGeom prst="rect">
              <a:avLst/>
            </a:prstGeom>
          </p:spPr>
          <p:txBody>
            <a:bodyPr anchor="ctr" rtlCol="false" tIns="50800" lIns="50800" bIns="50800" rIns="50800"/>
            <a:lstStyle/>
            <a:p>
              <a:pPr algn="ctr">
                <a:lnSpc>
                  <a:spcPts val="1134"/>
                </a:lnSpc>
              </a:pPr>
            </a:p>
          </p:txBody>
        </p:sp>
      </p:grpSp>
      <p:grpSp>
        <p:nvGrpSpPr>
          <p:cNvPr name="Group 11" id="11"/>
          <p:cNvGrpSpPr/>
          <p:nvPr/>
        </p:nvGrpSpPr>
        <p:grpSpPr>
          <a:xfrm rot="0">
            <a:off x="1028700" y="7152049"/>
            <a:ext cx="3187577" cy="846288"/>
            <a:chOff x="0" y="0"/>
            <a:chExt cx="839526" cy="222891"/>
          </a:xfrm>
        </p:grpSpPr>
        <p:sp>
          <p:nvSpPr>
            <p:cNvPr name="Freeform 12" id="12"/>
            <p:cNvSpPr/>
            <p:nvPr/>
          </p:nvSpPr>
          <p:spPr>
            <a:xfrm flipH="false" flipV="false" rot="0">
              <a:off x="0" y="0"/>
              <a:ext cx="839526" cy="222891"/>
            </a:xfrm>
            <a:custGeom>
              <a:avLst/>
              <a:gdLst/>
              <a:ahLst/>
              <a:cxnLst/>
              <a:rect r="r" b="b" t="t" l="l"/>
              <a:pathLst>
                <a:path h="222891" w="839526">
                  <a:moveTo>
                    <a:pt x="36432" y="0"/>
                  </a:moveTo>
                  <a:lnTo>
                    <a:pt x="803095" y="0"/>
                  </a:lnTo>
                  <a:cubicBezTo>
                    <a:pt x="823215" y="0"/>
                    <a:pt x="839526" y="16311"/>
                    <a:pt x="839526" y="36432"/>
                  </a:cubicBezTo>
                  <a:lnTo>
                    <a:pt x="839526" y="186459"/>
                  </a:lnTo>
                  <a:cubicBezTo>
                    <a:pt x="839526" y="196121"/>
                    <a:pt x="835688" y="205388"/>
                    <a:pt x="828856" y="212220"/>
                  </a:cubicBezTo>
                  <a:cubicBezTo>
                    <a:pt x="822023" y="219052"/>
                    <a:pt x="812757" y="222891"/>
                    <a:pt x="803095" y="222891"/>
                  </a:cubicBezTo>
                  <a:lnTo>
                    <a:pt x="36432" y="222891"/>
                  </a:lnTo>
                  <a:cubicBezTo>
                    <a:pt x="16311" y="222891"/>
                    <a:pt x="0" y="206580"/>
                    <a:pt x="0" y="186459"/>
                  </a:cubicBezTo>
                  <a:lnTo>
                    <a:pt x="0" y="36432"/>
                  </a:lnTo>
                  <a:cubicBezTo>
                    <a:pt x="0" y="16311"/>
                    <a:pt x="16311" y="0"/>
                    <a:pt x="36432" y="0"/>
                  </a:cubicBezTo>
                  <a:close/>
                </a:path>
              </a:pathLst>
            </a:custGeom>
            <a:solidFill>
              <a:srgbClr val="000000">
                <a:alpha val="0"/>
              </a:srgbClr>
            </a:solidFill>
            <a:ln w="19050" cap="sq">
              <a:solidFill>
                <a:srgbClr val="1D1B1A"/>
              </a:solidFill>
              <a:prstDash val="solid"/>
              <a:miter/>
            </a:ln>
          </p:spPr>
        </p:sp>
        <p:sp>
          <p:nvSpPr>
            <p:cNvPr name="TextBox 13" id="13"/>
            <p:cNvSpPr txBox="true"/>
            <p:nvPr/>
          </p:nvSpPr>
          <p:spPr>
            <a:xfrm>
              <a:off x="0" y="47625"/>
              <a:ext cx="839526" cy="175266"/>
            </a:xfrm>
            <a:prstGeom prst="rect">
              <a:avLst/>
            </a:prstGeom>
          </p:spPr>
          <p:txBody>
            <a:bodyPr anchor="ctr" rtlCol="false" tIns="50800" lIns="50800" bIns="50800" rIns="50800"/>
            <a:lstStyle/>
            <a:p>
              <a:pPr algn="ctr">
                <a:lnSpc>
                  <a:spcPts val="1134"/>
                </a:lnSpc>
              </a:pPr>
            </a:p>
          </p:txBody>
        </p:sp>
      </p:grpSp>
      <p:sp>
        <p:nvSpPr>
          <p:cNvPr name="TextBox 14" id="14"/>
          <p:cNvSpPr txBox="true"/>
          <p:nvPr/>
        </p:nvSpPr>
        <p:spPr>
          <a:xfrm rot="0">
            <a:off x="1028700" y="7323733"/>
            <a:ext cx="318757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Suppliers</a:t>
            </a:r>
          </a:p>
        </p:txBody>
      </p:sp>
      <p:sp>
        <p:nvSpPr>
          <p:cNvPr name="TextBox 15" id="15"/>
          <p:cNvSpPr txBox="true"/>
          <p:nvPr/>
        </p:nvSpPr>
        <p:spPr>
          <a:xfrm rot="0">
            <a:off x="3813651" y="6074572"/>
            <a:ext cx="5102848" cy="455296"/>
          </a:xfrm>
          <a:prstGeom prst="rect">
            <a:avLst/>
          </a:prstGeom>
        </p:spPr>
        <p:txBody>
          <a:bodyPr anchor="t" rtlCol="false" tIns="0" lIns="0" bIns="0" rIns="0">
            <a:spAutoFit/>
          </a:bodyPr>
          <a:lstStyle/>
          <a:p>
            <a:pPr algn="ctr">
              <a:lnSpc>
                <a:spcPts val="3779"/>
              </a:lnSpc>
              <a:spcBef>
                <a:spcPct val="0"/>
              </a:spcBef>
            </a:pPr>
            <a:r>
              <a:rPr lang="en-US" b="true" sz="2699" spc="-53">
                <a:solidFill>
                  <a:srgbClr val="FFF8F8"/>
                </a:solidFill>
                <a:latin typeface="Open Sauce Bold"/>
                <a:ea typeface="Open Sauce Bold"/>
                <a:cs typeface="Open Sauce Bold"/>
                <a:sym typeface="Open Sauce Bold"/>
              </a:rPr>
              <a:t>Key Components</a:t>
            </a:r>
          </a:p>
        </p:txBody>
      </p:sp>
      <p:grpSp>
        <p:nvGrpSpPr>
          <p:cNvPr name="Group 16" id="16"/>
          <p:cNvGrpSpPr/>
          <p:nvPr/>
        </p:nvGrpSpPr>
        <p:grpSpPr>
          <a:xfrm rot="0">
            <a:off x="1028700" y="8412012"/>
            <a:ext cx="3187577" cy="846288"/>
            <a:chOff x="0" y="0"/>
            <a:chExt cx="839526" cy="222891"/>
          </a:xfrm>
        </p:grpSpPr>
        <p:sp>
          <p:nvSpPr>
            <p:cNvPr name="Freeform 17" id="17"/>
            <p:cNvSpPr/>
            <p:nvPr/>
          </p:nvSpPr>
          <p:spPr>
            <a:xfrm flipH="false" flipV="false" rot="0">
              <a:off x="0" y="0"/>
              <a:ext cx="839526" cy="222891"/>
            </a:xfrm>
            <a:custGeom>
              <a:avLst/>
              <a:gdLst/>
              <a:ahLst/>
              <a:cxnLst/>
              <a:rect r="r" b="b" t="t" l="l"/>
              <a:pathLst>
                <a:path h="222891" w="839526">
                  <a:moveTo>
                    <a:pt x="36432" y="0"/>
                  </a:moveTo>
                  <a:lnTo>
                    <a:pt x="803095" y="0"/>
                  </a:lnTo>
                  <a:cubicBezTo>
                    <a:pt x="823215" y="0"/>
                    <a:pt x="839526" y="16311"/>
                    <a:pt x="839526" y="36432"/>
                  </a:cubicBezTo>
                  <a:lnTo>
                    <a:pt x="839526" y="186459"/>
                  </a:lnTo>
                  <a:cubicBezTo>
                    <a:pt x="839526" y="196121"/>
                    <a:pt x="835688" y="205388"/>
                    <a:pt x="828856" y="212220"/>
                  </a:cubicBezTo>
                  <a:cubicBezTo>
                    <a:pt x="822023" y="219052"/>
                    <a:pt x="812757" y="222891"/>
                    <a:pt x="803095" y="222891"/>
                  </a:cubicBezTo>
                  <a:lnTo>
                    <a:pt x="36432" y="222891"/>
                  </a:lnTo>
                  <a:cubicBezTo>
                    <a:pt x="16311" y="222891"/>
                    <a:pt x="0" y="206580"/>
                    <a:pt x="0" y="186459"/>
                  </a:cubicBezTo>
                  <a:lnTo>
                    <a:pt x="0" y="36432"/>
                  </a:lnTo>
                  <a:cubicBezTo>
                    <a:pt x="0" y="16311"/>
                    <a:pt x="16311" y="0"/>
                    <a:pt x="36432" y="0"/>
                  </a:cubicBezTo>
                  <a:close/>
                </a:path>
              </a:pathLst>
            </a:custGeom>
            <a:solidFill>
              <a:srgbClr val="000000">
                <a:alpha val="0"/>
              </a:srgbClr>
            </a:solidFill>
            <a:ln w="19050" cap="sq">
              <a:solidFill>
                <a:srgbClr val="1D1B1A"/>
              </a:solidFill>
              <a:prstDash val="solid"/>
              <a:miter/>
            </a:ln>
          </p:spPr>
        </p:sp>
        <p:sp>
          <p:nvSpPr>
            <p:cNvPr name="TextBox 18" id="18"/>
            <p:cNvSpPr txBox="true"/>
            <p:nvPr/>
          </p:nvSpPr>
          <p:spPr>
            <a:xfrm>
              <a:off x="0" y="47625"/>
              <a:ext cx="839526" cy="175266"/>
            </a:xfrm>
            <a:prstGeom prst="rect">
              <a:avLst/>
            </a:prstGeom>
          </p:spPr>
          <p:txBody>
            <a:bodyPr anchor="ctr" rtlCol="false" tIns="50800" lIns="50800" bIns="50800" rIns="50800"/>
            <a:lstStyle/>
            <a:p>
              <a:pPr algn="ctr">
                <a:lnSpc>
                  <a:spcPts val="1134"/>
                </a:lnSpc>
              </a:pPr>
            </a:p>
          </p:txBody>
        </p:sp>
      </p:grpSp>
      <p:sp>
        <p:nvSpPr>
          <p:cNvPr name="TextBox 19" id="19"/>
          <p:cNvSpPr txBox="true"/>
          <p:nvPr/>
        </p:nvSpPr>
        <p:spPr>
          <a:xfrm rot="0">
            <a:off x="1028700" y="8583695"/>
            <a:ext cx="318757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Manufacturers</a:t>
            </a:r>
          </a:p>
        </p:txBody>
      </p:sp>
      <p:grpSp>
        <p:nvGrpSpPr>
          <p:cNvPr name="Group 20" id="20"/>
          <p:cNvGrpSpPr/>
          <p:nvPr/>
        </p:nvGrpSpPr>
        <p:grpSpPr>
          <a:xfrm rot="0">
            <a:off x="4705297" y="7152049"/>
            <a:ext cx="3187577" cy="846288"/>
            <a:chOff x="0" y="0"/>
            <a:chExt cx="839526" cy="222891"/>
          </a:xfrm>
        </p:grpSpPr>
        <p:sp>
          <p:nvSpPr>
            <p:cNvPr name="Freeform 21" id="21"/>
            <p:cNvSpPr/>
            <p:nvPr/>
          </p:nvSpPr>
          <p:spPr>
            <a:xfrm flipH="false" flipV="false" rot="0">
              <a:off x="0" y="0"/>
              <a:ext cx="839526" cy="222891"/>
            </a:xfrm>
            <a:custGeom>
              <a:avLst/>
              <a:gdLst/>
              <a:ahLst/>
              <a:cxnLst/>
              <a:rect r="r" b="b" t="t" l="l"/>
              <a:pathLst>
                <a:path h="222891" w="839526">
                  <a:moveTo>
                    <a:pt x="36432" y="0"/>
                  </a:moveTo>
                  <a:lnTo>
                    <a:pt x="803095" y="0"/>
                  </a:lnTo>
                  <a:cubicBezTo>
                    <a:pt x="823215" y="0"/>
                    <a:pt x="839526" y="16311"/>
                    <a:pt x="839526" y="36432"/>
                  </a:cubicBezTo>
                  <a:lnTo>
                    <a:pt x="839526" y="186459"/>
                  </a:lnTo>
                  <a:cubicBezTo>
                    <a:pt x="839526" y="196121"/>
                    <a:pt x="835688" y="205388"/>
                    <a:pt x="828856" y="212220"/>
                  </a:cubicBezTo>
                  <a:cubicBezTo>
                    <a:pt x="822023" y="219052"/>
                    <a:pt x="812757" y="222891"/>
                    <a:pt x="803095" y="222891"/>
                  </a:cubicBezTo>
                  <a:lnTo>
                    <a:pt x="36432" y="222891"/>
                  </a:lnTo>
                  <a:cubicBezTo>
                    <a:pt x="16311" y="222891"/>
                    <a:pt x="0" y="206580"/>
                    <a:pt x="0" y="186459"/>
                  </a:cubicBezTo>
                  <a:lnTo>
                    <a:pt x="0" y="36432"/>
                  </a:lnTo>
                  <a:cubicBezTo>
                    <a:pt x="0" y="16311"/>
                    <a:pt x="16311" y="0"/>
                    <a:pt x="36432" y="0"/>
                  </a:cubicBezTo>
                  <a:close/>
                </a:path>
              </a:pathLst>
            </a:custGeom>
            <a:solidFill>
              <a:srgbClr val="000000">
                <a:alpha val="0"/>
              </a:srgbClr>
            </a:solidFill>
            <a:ln w="19050" cap="sq">
              <a:solidFill>
                <a:srgbClr val="1D1B1A"/>
              </a:solidFill>
              <a:prstDash val="solid"/>
              <a:miter/>
            </a:ln>
          </p:spPr>
        </p:sp>
        <p:sp>
          <p:nvSpPr>
            <p:cNvPr name="TextBox 22" id="22"/>
            <p:cNvSpPr txBox="true"/>
            <p:nvPr/>
          </p:nvSpPr>
          <p:spPr>
            <a:xfrm>
              <a:off x="0" y="47625"/>
              <a:ext cx="839526" cy="175266"/>
            </a:xfrm>
            <a:prstGeom prst="rect">
              <a:avLst/>
            </a:prstGeom>
          </p:spPr>
          <p:txBody>
            <a:bodyPr anchor="ctr" rtlCol="false" tIns="50800" lIns="50800" bIns="50800" rIns="50800"/>
            <a:lstStyle/>
            <a:p>
              <a:pPr algn="ctr">
                <a:lnSpc>
                  <a:spcPts val="1134"/>
                </a:lnSpc>
              </a:pPr>
            </a:p>
          </p:txBody>
        </p:sp>
      </p:grpSp>
      <p:sp>
        <p:nvSpPr>
          <p:cNvPr name="TextBox 23" id="23"/>
          <p:cNvSpPr txBox="true"/>
          <p:nvPr/>
        </p:nvSpPr>
        <p:spPr>
          <a:xfrm rot="0">
            <a:off x="4705297" y="7323733"/>
            <a:ext cx="318757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Distributors</a:t>
            </a:r>
          </a:p>
        </p:txBody>
      </p:sp>
      <p:grpSp>
        <p:nvGrpSpPr>
          <p:cNvPr name="Group 24" id="24"/>
          <p:cNvGrpSpPr/>
          <p:nvPr/>
        </p:nvGrpSpPr>
        <p:grpSpPr>
          <a:xfrm rot="0">
            <a:off x="8381895" y="7152049"/>
            <a:ext cx="3187577" cy="846288"/>
            <a:chOff x="0" y="0"/>
            <a:chExt cx="839526" cy="222891"/>
          </a:xfrm>
        </p:grpSpPr>
        <p:sp>
          <p:nvSpPr>
            <p:cNvPr name="Freeform 25" id="25"/>
            <p:cNvSpPr/>
            <p:nvPr/>
          </p:nvSpPr>
          <p:spPr>
            <a:xfrm flipH="false" flipV="false" rot="0">
              <a:off x="0" y="0"/>
              <a:ext cx="839526" cy="222891"/>
            </a:xfrm>
            <a:custGeom>
              <a:avLst/>
              <a:gdLst/>
              <a:ahLst/>
              <a:cxnLst/>
              <a:rect r="r" b="b" t="t" l="l"/>
              <a:pathLst>
                <a:path h="222891" w="839526">
                  <a:moveTo>
                    <a:pt x="36432" y="0"/>
                  </a:moveTo>
                  <a:lnTo>
                    <a:pt x="803095" y="0"/>
                  </a:lnTo>
                  <a:cubicBezTo>
                    <a:pt x="823215" y="0"/>
                    <a:pt x="839526" y="16311"/>
                    <a:pt x="839526" y="36432"/>
                  </a:cubicBezTo>
                  <a:lnTo>
                    <a:pt x="839526" y="186459"/>
                  </a:lnTo>
                  <a:cubicBezTo>
                    <a:pt x="839526" y="196121"/>
                    <a:pt x="835688" y="205388"/>
                    <a:pt x="828856" y="212220"/>
                  </a:cubicBezTo>
                  <a:cubicBezTo>
                    <a:pt x="822023" y="219052"/>
                    <a:pt x="812757" y="222891"/>
                    <a:pt x="803095" y="222891"/>
                  </a:cubicBezTo>
                  <a:lnTo>
                    <a:pt x="36432" y="222891"/>
                  </a:lnTo>
                  <a:cubicBezTo>
                    <a:pt x="16311" y="222891"/>
                    <a:pt x="0" y="206580"/>
                    <a:pt x="0" y="186459"/>
                  </a:cubicBezTo>
                  <a:lnTo>
                    <a:pt x="0" y="36432"/>
                  </a:lnTo>
                  <a:cubicBezTo>
                    <a:pt x="0" y="16311"/>
                    <a:pt x="16311" y="0"/>
                    <a:pt x="36432" y="0"/>
                  </a:cubicBezTo>
                  <a:close/>
                </a:path>
              </a:pathLst>
            </a:custGeom>
            <a:solidFill>
              <a:srgbClr val="000000">
                <a:alpha val="0"/>
              </a:srgbClr>
            </a:solidFill>
            <a:ln w="19050" cap="sq">
              <a:solidFill>
                <a:srgbClr val="1D1B1A"/>
              </a:solidFill>
              <a:prstDash val="solid"/>
              <a:miter/>
            </a:ln>
          </p:spPr>
        </p:sp>
        <p:sp>
          <p:nvSpPr>
            <p:cNvPr name="TextBox 26" id="26"/>
            <p:cNvSpPr txBox="true"/>
            <p:nvPr/>
          </p:nvSpPr>
          <p:spPr>
            <a:xfrm>
              <a:off x="0" y="47625"/>
              <a:ext cx="839526" cy="175266"/>
            </a:xfrm>
            <a:prstGeom prst="rect">
              <a:avLst/>
            </a:prstGeom>
          </p:spPr>
          <p:txBody>
            <a:bodyPr anchor="ctr" rtlCol="false" tIns="50800" lIns="50800" bIns="50800" rIns="50800"/>
            <a:lstStyle/>
            <a:p>
              <a:pPr algn="ctr">
                <a:lnSpc>
                  <a:spcPts val="1134"/>
                </a:lnSpc>
              </a:pPr>
            </a:p>
          </p:txBody>
        </p:sp>
      </p:grpSp>
      <p:sp>
        <p:nvSpPr>
          <p:cNvPr name="TextBox 27" id="27"/>
          <p:cNvSpPr txBox="true"/>
          <p:nvPr/>
        </p:nvSpPr>
        <p:spPr>
          <a:xfrm rot="0">
            <a:off x="8381895" y="7323733"/>
            <a:ext cx="318757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Customers</a:t>
            </a:r>
          </a:p>
        </p:txBody>
      </p:sp>
      <p:grpSp>
        <p:nvGrpSpPr>
          <p:cNvPr name="Group 28" id="28"/>
          <p:cNvGrpSpPr/>
          <p:nvPr/>
        </p:nvGrpSpPr>
        <p:grpSpPr>
          <a:xfrm rot="0">
            <a:off x="4705297" y="8412012"/>
            <a:ext cx="3187577" cy="846288"/>
            <a:chOff x="0" y="0"/>
            <a:chExt cx="839526" cy="222891"/>
          </a:xfrm>
        </p:grpSpPr>
        <p:sp>
          <p:nvSpPr>
            <p:cNvPr name="Freeform 29" id="29"/>
            <p:cNvSpPr/>
            <p:nvPr/>
          </p:nvSpPr>
          <p:spPr>
            <a:xfrm flipH="false" flipV="false" rot="0">
              <a:off x="0" y="0"/>
              <a:ext cx="839526" cy="222891"/>
            </a:xfrm>
            <a:custGeom>
              <a:avLst/>
              <a:gdLst/>
              <a:ahLst/>
              <a:cxnLst/>
              <a:rect r="r" b="b" t="t" l="l"/>
              <a:pathLst>
                <a:path h="222891" w="839526">
                  <a:moveTo>
                    <a:pt x="36432" y="0"/>
                  </a:moveTo>
                  <a:lnTo>
                    <a:pt x="803095" y="0"/>
                  </a:lnTo>
                  <a:cubicBezTo>
                    <a:pt x="823215" y="0"/>
                    <a:pt x="839526" y="16311"/>
                    <a:pt x="839526" y="36432"/>
                  </a:cubicBezTo>
                  <a:lnTo>
                    <a:pt x="839526" y="186459"/>
                  </a:lnTo>
                  <a:cubicBezTo>
                    <a:pt x="839526" y="196121"/>
                    <a:pt x="835688" y="205388"/>
                    <a:pt x="828856" y="212220"/>
                  </a:cubicBezTo>
                  <a:cubicBezTo>
                    <a:pt x="822023" y="219052"/>
                    <a:pt x="812757" y="222891"/>
                    <a:pt x="803095" y="222891"/>
                  </a:cubicBezTo>
                  <a:lnTo>
                    <a:pt x="36432" y="222891"/>
                  </a:lnTo>
                  <a:cubicBezTo>
                    <a:pt x="16311" y="222891"/>
                    <a:pt x="0" y="206580"/>
                    <a:pt x="0" y="186459"/>
                  </a:cubicBezTo>
                  <a:lnTo>
                    <a:pt x="0" y="36432"/>
                  </a:lnTo>
                  <a:cubicBezTo>
                    <a:pt x="0" y="16311"/>
                    <a:pt x="16311" y="0"/>
                    <a:pt x="36432" y="0"/>
                  </a:cubicBezTo>
                  <a:close/>
                </a:path>
              </a:pathLst>
            </a:custGeom>
            <a:solidFill>
              <a:srgbClr val="000000">
                <a:alpha val="0"/>
              </a:srgbClr>
            </a:solidFill>
            <a:ln w="19050" cap="sq">
              <a:solidFill>
                <a:srgbClr val="1D1B1A"/>
              </a:solidFill>
              <a:prstDash val="solid"/>
              <a:miter/>
            </a:ln>
          </p:spPr>
        </p:sp>
        <p:sp>
          <p:nvSpPr>
            <p:cNvPr name="TextBox 30" id="30"/>
            <p:cNvSpPr txBox="true"/>
            <p:nvPr/>
          </p:nvSpPr>
          <p:spPr>
            <a:xfrm>
              <a:off x="0" y="47625"/>
              <a:ext cx="839526" cy="175266"/>
            </a:xfrm>
            <a:prstGeom prst="rect">
              <a:avLst/>
            </a:prstGeom>
          </p:spPr>
          <p:txBody>
            <a:bodyPr anchor="ctr" rtlCol="false" tIns="50800" lIns="50800" bIns="50800" rIns="50800"/>
            <a:lstStyle/>
            <a:p>
              <a:pPr algn="ctr">
                <a:lnSpc>
                  <a:spcPts val="1134"/>
                </a:lnSpc>
              </a:pPr>
            </a:p>
          </p:txBody>
        </p:sp>
      </p:grpSp>
      <p:sp>
        <p:nvSpPr>
          <p:cNvPr name="TextBox 31" id="31"/>
          <p:cNvSpPr txBox="true"/>
          <p:nvPr/>
        </p:nvSpPr>
        <p:spPr>
          <a:xfrm rot="0">
            <a:off x="4705297" y="8583695"/>
            <a:ext cx="3187577" cy="455296"/>
          </a:xfrm>
          <a:prstGeom prst="rect">
            <a:avLst/>
          </a:prstGeom>
        </p:spPr>
        <p:txBody>
          <a:bodyPr anchor="t" rtlCol="false" tIns="0" lIns="0" bIns="0" rIns="0">
            <a:spAutoFit/>
          </a:bodyPr>
          <a:lstStyle/>
          <a:p>
            <a:pPr algn="ctr">
              <a:lnSpc>
                <a:spcPts val="3779"/>
              </a:lnSpc>
              <a:spcBef>
                <a:spcPct val="0"/>
              </a:spcBef>
            </a:pPr>
            <a:r>
              <a:rPr lang="en-US" sz="2699" spc="-53">
                <a:solidFill>
                  <a:srgbClr val="1D1B1A"/>
                </a:solidFill>
                <a:latin typeface="Open Sauce"/>
                <a:ea typeface="Open Sauce"/>
                <a:cs typeface="Open Sauce"/>
                <a:sym typeface="Open Sauce"/>
              </a:rPr>
              <a:t>Retailers</a:t>
            </a:r>
          </a:p>
        </p:txBody>
      </p:sp>
      <p:grpSp>
        <p:nvGrpSpPr>
          <p:cNvPr name="Group 32" id="32"/>
          <p:cNvGrpSpPr/>
          <p:nvPr/>
        </p:nvGrpSpPr>
        <p:grpSpPr>
          <a:xfrm rot="0">
            <a:off x="12498237" y="2497767"/>
            <a:ext cx="4761063" cy="6760533"/>
            <a:chOff x="0" y="0"/>
            <a:chExt cx="737613" cy="1047383"/>
          </a:xfrm>
        </p:grpSpPr>
        <p:sp>
          <p:nvSpPr>
            <p:cNvPr name="Freeform 33" id="33"/>
            <p:cNvSpPr/>
            <p:nvPr/>
          </p:nvSpPr>
          <p:spPr>
            <a:xfrm flipH="false" flipV="false" rot="0">
              <a:off x="0" y="0"/>
              <a:ext cx="737613" cy="1047383"/>
            </a:xfrm>
            <a:custGeom>
              <a:avLst/>
              <a:gdLst/>
              <a:ahLst/>
              <a:cxnLst/>
              <a:rect r="r" b="b" t="t" l="l"/>
              <a:pathLst>
                <a:path h="1047383" w="737613">
                  <a:moveTo>
                    <a:pt x="24391" y="0"/>
                  </a:moveTo>
                  <a:lnTo>
                    <a:pt x="713222" y="0"/>
                  </a:lnTo>
                  <a:cubicBezTo>
                    <a:pt x="719691" y="0"/>
                    <a:pt x="725895" y="2570"/>
                    <a:pt x="730469" y="7144"/>
                  </a:cubicBezTo>
                  <a:cubicBezTo>
                    <a:pt x="735044" y="11718"/>
                    <a:pt x="737613" y="17922"/>
                    <a:pt x="737613" y="24391"/>
                  </a:cubicBezTo>
                  <a:lnTo>
                    <a:pt x="737613" y="1022992"/>
                  </a:lnTo>
                  <a:cubicBezTo>
                    <a:pt x="737613" y="1036463"/>
                    <a:pt x="726693" y="1047383"/>
                    <a:pt x="713222" y="1047383"/>
                  </a:cubicBezTo>
                  <a:lnTo>
                    <a:pt x="24391" y="1047383"/>
                  </a:lnTo>
                  <a:cubicBezTo>
                    <a:pt x="17922" y="1047383"/>
                    <a:pt x="11718" y="1044814"/>
                    <a:pt x="7144" y="1040239"/>
                  </a:cubicBezTo>
                  <a:cubicBezTo>
                    <a:pt x="2570" y="1035665"/>
                    <a:pt x="0" y="1029461"/>
                    <a:pt x="0" y="1022992"/>
                  </a:cubicBezTo>
                  <a:lnTo>
                    <a:pt x="0" y="24391"/>
                  </a:lnTo>
                  <a:cubicBezTo>
                    <a:pt x="0" y="17922"/>
                    <a:pt x="2570" y="11718"/>
                    <a:pt x="7144" y="7144"/>
                  </a:cubicBezTo>
                  <a:cubicBezTo>
                    <a:pt x="11718" y="2570"/>
                    <a:pt x="17922" y="0"/>
                    <a:pt x="24391" y="0"/>
                  </a:cubicBezTo>
                  <a:close/>
                </a:path>
              </a:pathLst>
            </a:custGeom>
            <a:blipFill>
              <a:blip r:embed="rId4"/>
              <a:stretch>
                <a:fillRect l="-58187" t="0" r="-58187" b="0"/>
              </a:stretch>
            </a:blipFill>
          </p:spPr>
        </p:sp>
      </p:grpSp>
      <p:grpSp>
        <p:nvGrpSpPr>
          <p:cNvPr name="Group 34" id="34"/>
          <p:cNvGrpSpPr/>
          <p:nvPr/>
        </p:nvGrpSpPr>
        <p:grpSpPr>
          <a:xfrm rot="0">
            <a:off x="8381895" y="8412012"/>
            <a:ext cx="1593788" cy="846288"/>
            <a:chOff x="0" y="0"/>
            <a:chExt cx="419763" cy="222891"/>
          </a:xfrm>
        </p:grpSpPr>
        <p:sp>
          <p:nvSpPr>
            <p:cNvPr name="Freeform 35" id="35"/>
            <p:cNvSpPr/>
            <p:nvPr/>
          </p:nvSpPr>
          <p:spPr>
            <a:xfrm flipH="false" flipV="false" rot="0">
              <a:off x="0" y="0"/>
              <a:ext cx="419763" cy="222891"/>
            </a:xfrm>
            <a:custGeom>
              <a:avLst/>
              <a:gdLst/>
              <a:ahLst/>
              <a:cxnLst/>
              <a:rect r="r" b="b" t="t" l="l"/>
              <a:pathLst>
                <a:path h="222891" w="419763">
                  <a:moveTo>
                    <a:pt x="72863" y="0"/>
                  </a:moveTo>
                  <a:lnTo>
                    <a:pt x="346900" y="0"/>
                  </a:lnTo>
                  <a:cubicBezTo>
                    <a:pt x="366224" y="0"/>
                    <a:pt x="384757" y="7677"/>
                    <a:pt x="398422" y="21341"/>
                  </a:cubicBezTo>
                  <a:cubicBezTo>
                    <a:pt x="412087" y="35006"/>
                    <a:pt x="419763" y="53539"/>
                    <a:pt x="419763" y="72863"/>
                  </a:cubicBezTo>
                  <a:lnTo>
                    <a:pt x="419763" y="150027"/>
                  </a:lnTo>
                  <a:cubicBezTo>
                    <a:pt x="419763" y="169352"/>
                    <a:pt x="412087" y="187885"/>
                    <a:pt x="398422" y="201550"/>
                  </a:cubicBezTo>
                  <a:cubicBezTo>
                    <a:pt x="384757" y="215214"/>
                    <a:pt x="366224" y="222891"/>
                    <a:pt x="346900" y="222891"/>
                  </a:cubicBezTo>
                  <a:lnTo>
                    <a:pt x="72863" y="222891"/>
                  </a:lnTo>
                  <a:cubicBezTo>
                    <a:pt x="53539" y="222891"/>
                    <a:pt x="35006" y="215214"/>
                    <a:pt x="21341" y="201550"/>
                  </a:cubicBezTo>
                  <a:cubicBezTo>
                    <a:pt x="7677" y="187885"/>
                    <a:pt x="0" y="169352"/>
                    <a:pt x="0" y="150027"/>
                  </a:cubicBezTo>
                  <a:lnTo>
                    <a:pt x="0" y="72863"/>
                  </a:lnTo>
                  <a:cubicBezTo>
                    <a:pt x="0" y="53539"/>
                    <a:pt x="7677" y="35006"/>
                    <a:pt x="21341" y="21341"/>
                  </a:cubicBezTo>
                  <a:cubicBezTo>
                    <a:pt x="35006" y="7677"/>
                    <a:pt x="53539" y="0"/>
                    <a:pt x="72863" y="0"/>
                  </a:cubicBezTo>
                  <a:close/>
                </a:path>
              </a:pathLst>
            </a:custGeom>
            <a:solidFill>
              <a:srgbClr val="F82929"/>
            </a:solidFill>
            <a:ln w="19050" cap="sq">
              <a:solidFill>
                <a:srgbClr val="1D1B1A"/>
              </a:solidFill>
              <a:prstDash val="solid"/>
              <a:miter/>
            </a:ln>
          </p:spPr>
        </p:sp>
        <p:sp>
          <p:nvSpPr>
            <p:cNvPr name="TextBox 36" id="36"/>
            <p:cNvSpPr txBox="true"/>
            <p:nvPr/>
          </p:nvSpPr>
          <p:spPr>
            <a:xfrm>
              <a:off x="0" y="47625"/>
              <a:ext cx="419763" cy="175266"/>
            </a:xfrm>
            <a:prstGeom prst="rect">
              <a:avLst/>
            </a:prstGeom>
          </p:spPr>
          <p:txBody>
            <a:bodyPr anchor="ctr" rtlCol="false" tIns="50800" lIns="50800" bIns="50800" rIns="50800"/>
            <a:lstStyle/>
            <a:p>
              <a:pPr algn="ctr">
                <a:lnSpc>
                  <a:spcPts val="1134"/>
                </a:lnSpc>
              </a:pPr>
            </a:p>
          </p:txBody>
        </p:sp>
      </p:grpSp>
      <p:sp>
        <p:nvSpPr>
          <p:cNvPr name="Freeform 37" id="37"/>
          <p:cNvSpPr/>
          <p:nvPr/>
        </p:nvSpPr>
        <p:spPr>
          <a:xfrm flipH="false" flipV="false" rot="0">
            <a:off x="8873709" y="8530076"/>
            <a:ext cx="610159" cy="610159"/>
          </a:xfrm>
          <a:custGeom>
            <a:avLst/>
            <a:gdLst/>
            <a:ahLst/>
            <a:cxnLst/>
            <a:rect r="r" b="b" t="t" l="l"/>
            <a:pathLst>
              <a:path h="610159" w="610159">
                <a:moveTo>
                  <a:pt x="0" y="0"/>
                </a:moveTo>
                <a:lnTo>
                  <a:pt x="610159" y="0"/>
                </a:lnTo>
                <a:lnTo>
                  <a:pt x="610159" y="610159"/>
                </a:lnTo>
                <a:lnTo>
                  <a:pt x="0" y="6101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2902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466621" y="1760630"/>
            <a:ext cx="10848505" cy="5595333"/>
            <a:chOff x="0" y="0"/>
            <a:chExt cx="2857219" cy="1473668"/>
          </a:xfrm>
        </p:grpSpPr>
        <p:sp>
          <p:nvSpPr>
            <p:cNvPr name="Freeform 5" id="5"/>
            <p:cNvSpPr/>
            <p:nvPr/>
          </p:nvSpPr>
          <p:spPr>
            <a:xfrm flipH="false" flipV="false" rot="0">
              <a:off x="0" y="0"/>
              <a:ext cx="2857219" cy="1473668"/>
            </a:xfrm>
            <a:custGeom>
              <a:avLst/>
              <a:gdLst/>
              <a:ahLst/>
              <a:cxnLst/>
              <a:rect r="r" b="b" t="t" l="l"/>
              <a:pathLst>
                <a:path h="1473668" w="2857219">
                  <a:moveTo>
                    <a:pt x="10705" y="0"/>
                  </a:moveTo>
                  <a:lnTo>
                    <a:pt x="2846515" y="0"/>
                  </a:lnTo>
                  <a:cubicBezTo>
                    <a:pt x="2852427" y="0"/>
                    <a:pt x="2857219" y="4793"/>
                    <a:pt x="2857219" y="10705"/>
                  </a:cubicBezTo>
                  <a:lnTo>
                    <a:pt x="2857219" y="1462964"/>
                  </a:lnTo>
                  <a:cubicBezTo>
                    <a:pt x="2857219" y="1468875"/>
                    <a:pt x="2852427" y="1473668"/>
                    <a:pt x="2846515" y="1473668"/>
                  </a:cubicBezTo>
                  <a:lnTo>
                    <a:pt x="10705" y="1473668"/>
                  </a:lnTo>
                  <a:cubicBezTo>
                    <a:pt x="7866" y="1473668"/>
                    <a:pt x="5143" y="1472540"/>
                    <a:pt x="3135" y="1470533"/>
                  </a:cubicBezTo>
                  <a:cubicBezTo>
                    <a:pt x="1128" y="1468525"/>
                    <a:pt x="0" y="1465803"/>
                    <a:pt x="0" y="1462964"/>
                  </a:cubicBezTo>
                  <a:lnTo>
                    <a:pt x="0" y="10705"/>
                  </a:lnTo>
                  <a:cubicBezTo>
                    <a:pt x="0" y="7866"/>
                    <a:pt x="1128" y="5143"/>
                    <a:pt x="3135" y="3135"/>
                  </a:cubicBezTo>
                  <a:cubicBezTo>
                    <a:pt x="5143" y="1128"/>
                    <a:pt x="7866" y="0"/>
                    <a:pt x="10705"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2857219" cy="1426043"/>
            </a:xfrm>
            <a:prstGeom prst="rect">
              <a:avLst/>
            </a:prstGeom>
          </p:spPr>
          <p:txBody>
            <a:bodyPr anchor="ctr" rtlCol="false" tIns="50800" lIns="50800" bIns="50800" rIns="50800"/>
            <a:lstStyle/>
            <a:p>
              <a:pPr algn="ctr">
                <a:lnSpc>
                  <a:spcPts val="1134"/>
                </a:lnSpc>
              </a:pPr>
            </a:p>
          </p:txBody>
        </p:sp>
      </p:grpSp>
      <p:sp>
        <p:nvSpPr>
          <p:cNvPr name="TextBox 7" id="7"/>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8" id="8"/>
          <p:cNvSpPr txBox="true"/>
          <p:nvPr/>
        </p:nvSpPr>
        <p:spPr>
          <a:xfrm rot="0">
            <a:off x="710731" y="7927464"/>
            <a:ext cx="10083910" cy="1634504"/>
          </a:xfrm>
          <a:prstGeom prst="rect">
            <a:avLst/>
          </a:prstGeom>
        </p:spPr>
        <p:txBody>
          <a:bodyPr anchor="t" rtlCol="false" tIns="0" lIns="0" bIns="0" rIns="0">
            <a:spAutoFit/>
          </a:bodyPr>
          <a:lstStyle/>
          <a:p>
            <a:pPr algn="l">
              <a:lnSpc>
                <a:spcPts val="6293"/>
              </a:lnSpc>
            </a:pPr>
            <a:r>
              <a:rPr lang="en-US" sz="6488">
                <a:solidFill>
                  <a:srgbClr val="1D1B1A"/>
                </a:solidFill>
                <a:latin typeface="League Spartan"/>
                <a:ea typeface="League Spartan"/>
                <a:cs typeface="League Spartan"/>
                <a:sym typeface="League Spartan"/>
              </a:rPr>
              <a:t>FACTORS THAT AFFECT LOGISTICS EFFICIENCY</a:t>
            </a:r>
          </a:p>
        </p:txBody>
      </p:sp>
      <p:grpSp>
        <p:nvGrpSpPr>
          <p:cNvPr name="Group 9" id="9"/>
          <p:cNvGrpSpPr/>
          <p:nvPr/>
        </p:nvGrpSpPr>
        <p:grpSpPr>
          <a:xfrm rot="0">
            <a:off x="12000202" y="1897511"/>
            <a:ext cx="5245172" cy="1580055"/>
            <a:chOff x="0" y="0"/>
            <a:chExt cx="1381445" cy="416146"/>
          </a:xfrm>
        </p:grpSpPr>
        <p:sp>
          <p:nvSpPr>
            <p:cNvPr name="Freeform 10" id="10"/>
            <p:cNvSpPr/>
            <p:nvPr/>
          </p:nvSpPr>
          <p:spPr>
            <a:xfrm flipH="false" flipV="false" rot="0">
              <a:off x="0" y="0"/>
              <a:ext cx="1381445" cy="416146"/>
            </a:xfrm>
            <a:custGeom>
              <a:avLst/>
              <a:gdLst/>
              <a:ahLst/>
              <a:cxnLst/>
              <a:rect r="r" b="b" t="t" l="l"/>
              <a:pathLst>
                <a:path h="416146" w="1381445">
                  <a:moveTo>
                    <a:pt x="22140" y="0"/>
                  </a:moveTo>
                  <a:lnTo>
                    <a:pt x="1359304" y="0"/>
                  </a:lnTo>
                  <a:cubicBezTo>
                    <a:pt x="1371532" y="0"/>
                    <a:pt x="1381445" y="9912"/>
                    <a:pt x="1381445" y="22140"/>
                  </a:cubicBezTo>
                  <a:lnTo>
                    <a:pt x="1381445" y="394006"/>
                  </a:lnTo>
                  <a:cubicBezTo>
                    <a:pt x="1381445" y="399878"/>
                    <a:pt x="1379112" y="405509"/>
                    <a:pt x="1374960" y="409661"/>
                  </a:cubicBezTo>
                  <a:cubicBezTo>
                    <a:pt x="1370808" y="413814"/>
                    <a:pt x="1365176" y="416146"/>
                    <a:pt x="1359304" y="416146"/>
                  </a:cubicBezTo>
                  <a:lnTo>
                    <a:pt x="22140" y="416146"/>
                  </a:lnTo>
                  <a:cubicBezTo>
                    <a:pt x="16268" y="416146"/>
                    <a:pt x="10637" y="413814"/>
                    <a:pt x="6485" y="409661"/>
                  </a:cubicBezTo>
                  <a:cubicBezTo>
                    <a:pt x="2333" y="405509"/>
                    <a:pt x="0" y="399878"/>
                    <a:pt x="0" y="394006"/>
                  </a:cubicBezTo>
                  <a:lnTo>
                    <a:pt x="0" y="22140"/>
                  </a:lnTo>
                  <a:cubicBezTo>
                    <a:pt x="0" y="16268"/>
                    <a:pt x="2333" y="10637"/>
                    <a:pt x="6485" y="6485"/>
                  </a:cubicBezTo>
                  <a:cubicBezTo>
                    <a:pt x="10637" y="2333"/>
                    <a:pt x="16268" y="0"/>
                    <a:pt x="22140" y="0"/>
                  </a:cubicBezTo>
                  <a:close/>
                </a:path>
              </a:pathLst>
            </a:custGeom>
            <a:solidFill>
              <a:srgbClr val="000000">
                <a:alpha val="0"/>
              </a:srgbClr>
            </a:solidFill>
            <a:ln w="19050" cap="sq">
              <a:solidFill>
                <a:srgbClr val="1D1B1A"/>
              </a:solidFill>
              <a:prstDash val="solid"/>
              <a:miter/>
            </a:ln>
          </p:spPr>
        </p:sp>
        <p:sp>
          <p:nvSpPr>
            <p:cNvPr name="TextBox 11" id="11"/>
            <p:cNvSpPr txBox="true"/>
            <p:nvPr/>
          </p:nvSpPr>
          <p:spPr>
            <a:xfrm>
              <a:off x="0" y="47625"/>
              <a:ext cx="1381445" cy="368521"/>
            </a:xfrm>
            <a:prstGeom prst="rect">
              <a:avLst/>
            </a:prstGeom>
          </p:spPr>
          <p:txBody>
            <a:bodyPr anchor="ctr" rtlCol="false" tIns="50800" lIns="50800" bIns="50800" rIns="50800"/>
            <a:lstStyle/>
            <a:p>
              <a:pPr algn="ctr">
                <a:lnSpc>
                  <a:spcPts val="1134"/>
                </a:lnSpc>
              </a:pPr>
            </a:p>
          </p:txBody>
        </p:sp>
      </p:grpSp>
      <p:sp>
        <p:nvSpPr>
          <p:cNvPr name="TextBox 12" id="12"/>
          <p:cNvSpPr txBox="true"/>
          <p:nvPr/>
        </p:nvSpPr>
        <p:spPr>
          <a:xfrm rot="0">
            <a:off x="13054337" y="2144265"/>
            <a:ext cx="2778897"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Transportation Management</a:t>
            </a:r>
          </a:p>
        </p:txBody>
      </p:sp>
      <p:sp>
        <p:nvSpPr>
          <p:cNvPr name="TextBox 13" id="13"/>
          <p:cNvSpPr txBox="true"/>
          <p:nvPr/>
        </p:nvSpPr>
        <p:spPr>
          <a:xfrm rot="0">
            <a:off x="923576" y="1913761"/>
            <a:ext cx="9658220" cy="2644535"/>
          </a:xfrm>
          <a:prstGeom prst="rect">
            <a:avLst/>
          </a:prstGeom>
        </p:spPr>
        <p:txBody>
          <a:bodyPr anchor="t" rtlCol="false" tIns="0" lIns="0" bIns="0" rIns="0">
            <a:spAutoFit/>
          </a:bodyPr>
          <a:lstStyle/>
          <a:p>
            <a:pPr algn="l">
              <a:lnSpc>
                <a:spcPts val="2612"/>
              </a:lnSpc>
            </a:pPr>
            <a:r>
              <a:rPr lang="en-US" sz="1865" spc="-37">
                <a:solidFill>
                  <a:srgbClr val="FFF8F8"/>
                </a:solidFill>
                <a:latin typeface="Open Sauce"/>
                <a:ea typeface="Open Sauce"/>
                <a:cs typeface="Open Sauce"/>
                <a:sym typeface="Open Sauce"/>
              </a:rPr>
              <a:t>Transportation Management and Inventory Control</a:t>
            </a:r>
          </a:p>
          <a:p>
            <a:pPr algn="l">
              <a:lnSpc>
                <a:spcPts val="2612"/>
              </a:lnSpc>
            </a:pPr>
          </a:p>
          <a:p>
            <a:pPr algn="l">
              <a:lnSpc>
                <a:spcPts val="2612"/>
              </a:lnSpc>
              <a:spcBef>
                <a:spcPct val="0"/>
              </a:spcBef>
            </a:pPr>
            <a:r>
              <a:rPr lang="en-US" sz="1865" spc="-37">
                <a:solidFill>
                  <a:srgbClr val="FFF8F8"/>
                </a:solidFill>
                <a:latin typeface="Open Sauce"/>
                <a:ea typeface="Open Sauce"/>
                <a:cs typeface="Open Sauce"/>
                <a:sym typeface="Open Sauce"/>
              </a:rPr>
              <a:t>These two areas focus on the physical and temporal location of goods. Transportation Management handles the efficient movement of inventory across the network, while Inventory Control determines the optimal stock levels to meet demand while minimizing holding costs. Their coordination is essential, linking warehouse locations to distribution requirements.</a:t>
            </a:r>
          </a:p>
          <a:p>
            <a:pPr algn="l">
              <a:lnSpc>
                <a:spcPts val="2612"/>
              </a:lnSpc>
              <a:spcBef>
                <a:spcPct val="0"/>
              </a:spcBef>
            </a:pPr>
          </a:p>
        </p:txBody>
      </p:sp>
      <p:grpSp>
        <p:nvGrpSpPr>
          <p:cNvPr name="Group 14" id="14"/>
          <p:cNvGrpSpPr/>
          <p:nvPr/>
        </p:nvGrpSpPr>
        <p:grpSpPr>
          <a:xfrm rot="0">
            <a:off x="12014128" y="5605674"/>
            <a:ext cx="5245172" cy="1580055"/>
            <a:chOff x="0" y="0"/>
            <a:chExt cx="1381445" cy="416146"/>
          </a:xfrm>
        </p:grpSpPr>
        <p:sp>
          <p:nvSpPr>
            <p:cNvPr name="Freeform 15" id="15"/>
            <p:cNvSpPr/>
            <p:nvPr/>
          </p:nvSpPr>
          <p:spPr>
            <a:xfrm flipH="false" flipV="false" rot="0">
              <a:off x="0" y="0"/>
              <a:ext cx="1381445" cy="416146"/>
            </a:xfrm>
            <a:custGeom>
              <a:avLst/>
              <a:gdLst/>
              <a:ahLst/>
              <a:cxnLst/>
              <a:rect r="r" b="b" t="t" l="l"/>
              <a:pathLst>
                <a:path h="416146" w="1381445">
                  <a:moveTo>
                    <a:pt x="22140" y="0"/>
                  </a:moveTo>
                  <a:lnTo>
                    <a:pt x="1359304" y="0"/>
                  </a:lnTo>
                  <a:cubicBezTo>
                    <a:pt x="1371532" y="0"/>
                    <a:pt x="1381445" y="9912"/>
                    <a:pt x="1381445" y="22140"/>
                  </a:cubicBezTo>
                  <a:lnTo>
                    <a:pt x="1381445" y="394006"/>
                  </a:lnTo>
                  <a:cubicBezTo>
                    <a:pt x="1381445" y="399878"/>
                    <a:pt x="1379112" y="405509"/>
                    <a:pt x="1374960" y="409661"/>
                  </a:cubicBezTo>
                  <a:cubicBezTo>
                    <a:pt x="1370808" y="413814"/>
                    <a:pt x="1365176" y="416146"/>
                    <a:pt x="1359304" y="416146"/>
                  </a:cubicBezTo>
                  <a:lnTo>
                    <a:pt x="22140" y="416146"/>
                  </a:lnTo>
                  <a:cubicBezTo>
                    <a:pt x="16268" y="416146"/>
                    <a:pt x="10637" y="413814"/>
                    <a:pt x="6485" y="409661"/>
                  </a:cubicBezTo>
                  <a:cubicBezTo>
                    <a:pt x="2333" y="405509"/>
                    <a:pt x="0" y="399878"/>
                    <a:pt x="0" y="394006"/>
                  </a:cubicBezTo>
                  <a:lnTo>
                    <a:pt x="0" y="22140"/>
                  </a:lnTo>
                  <a:cubicBezTo>
                    <a:pt x="0" y="16268"/>
                    <a:pt x="2333" y="10637"/>
                    <a:pt x="6485" y="6485"/>
                  </a:cubicBezTo>
                  <a:cubicBezTo>
                    <a:pt x="10637" y="2333"/>
                    <a:pt x="16268" y="0"/>
                    <a:pt x="22140" y="0"/>
                  </a:cubicBezTo>
                  <a:close/>
                </a:path>
              </a:pathLst>
            </a:custGeom>
            <a:solidFill>
              <a:srgbClr val="000000">
                <a:alpha val="0"/>
              </a:srgbClr>
            </a:solidFill>
            <a:ln w="19050" cap="sq">
              <a:solidFill>
                <a:srgbClr val="1D1B1A"/>
              </a:solidFill>
              <a:prstDash val="solid"/>
              <a:miter/>
            </a:ln>
          </p:spPr>
        </p:sp>
        <p:sp>
          <p:nvSpPr>
            <p:cNvPr name="TextBox 16" id="16"/>
            <p:cNvSpPr txBox="true"/>
            <p:nvPr/>
          </p:nvSpPr>
          <p:spPr>
            <a:xfrm>
              <a:off x="0" y="47625"/>
              <a:ext cx="1381445" cy="368521"/>
            </a:xfrm>
            <a:prstGeom prst="rect">
              <a:avLst/>
            </a:prstGeom>
          </p:spPr>
          <p:txBody>
            <a:bodyPr anchor="ctr" rtlCol="false" tIns="50800" lIns="50800" bIns="50800" rIns="50800"/>
            <a:lstStyle/>
            <a:p>
              <a:pPr algn="ctr">
                <a:lnSpc>
                  <a:spcPts val="1134"/>
                </a:lnSpc>
              </a:pPr>
            </a:p>
          </p:txBody>
        </p:sp>
      </p:grpSp>
      <p:sp>
        <p:nvSpPr>
          <p:cNvPr name="TextBox 17" id="17"/>
          <p:cNvSpPr txBox="true"/>
          <p:nvPr/>
        </p:nvSpPr>
        <p:spPr>
          <a:xfrm rot="0">
            <a:off x="13266454" y="5955809"/>
            <a:ext cx="2712669"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Warehouse Operations</a:t>
            </a:r>
          </a:p>
        </p:txBody>
      </p:sp>
      <p:grpSp>
        <p:nvGrpSpPr>
          <p:cNvPr name="Group 18" id="18"/>
          <p:cNvGrpSpPr/>
          <p:nvPr/>
        </p:nvGrpSpPr>
        <p:grpSpPr>
          <a:xfrm rot="0">
            <a:off x="12014128" y="7355964"/>
            <a:ext cx="5245172" cy="1580055"/>
            <a:chOff x="0" y="0"/>
            <a:chExt cx="1381445" cy="416146"/>
          </a:xfrm>
        </p:grpSpPr>
        <p:sp>
          <p:nvSpPr>
            <p:cNvPr name="Freeform 19" id="19"/>
            <p:cNvSpPr/>
            <p:nvPr/>
          </p:nvSpPr>
          <p:spPr>
            <a:xfrm flipH="false" flipV="false" rot="0">
              <a:off x="0" y="0"/>
              <a:ext cx="1381445" cy="416146"/>
            </a:xfrm>
            <a:custGeom>
              <a:avLst/>
              <a:gdLst/>
              <a:ahLst/>
              <a:cxnLst/>
              <a:rect r="r" b="b" t="t" l="l"/>
              <a:pathLst>
                <a:path h="416146" w="1381445">
                  <a:moveTo>
                    <a:pt x="22140" y="0"/>
                  </a:moveTo>
                  <a:lnTo>
                    <a:pt x="1359304" y="0"/>
                  </a:lnTo>
                  <a:cubicBezTo>
                    <a:pt x="1371532" y="0"/>
                    <a:pt x="1381445" y="9912"/>
                    <a:pt x="1381445" y="22140"/>
                  </a:cubicBezTo>
                  <a:lnTo>
                    <a:pt x="1381445" y="394006"/>
                  </a:lnTo>
                  <a:cubicBezTo>
                    <a:pt x="1381445" y="399878"/>
                    <a:pt x="1379112" y="405509"/>
                    <a:pt x="1374960" y="409661"/>
                  </a:cubicBezTo>
                  <a:cubicBezTo>
                    <a:pt x="1370808" y="413814"/>
                    <a:pt x="1365176" y="416146"/>
                    <a:pt x="1359304" y="416146"/>
                  </a:cubicBezTo>
                  <a:lnTo>
                    <a:pt x="22140" y="416146"/>
                  </a:lnTo>
                  <a:cubicBezTo>
                    <a:pt x="16268" y="416146"/>
                    <a:pt x="10637" y="413814"/>
                    <a:pt x="6485" y="409661"/>
                  </a:cubicBezTo>
                  <a:cubicBezTo>
                    <a:pt x="2333" y="405509"/>
                    <a:pt x="0" y="399878"/>
                    <a:pt x="0" y="394006"/>
                  </a:cubicBezTo>
                  <a:lnTo>
                    <a:pt x="0" y="22140"/>
                  </a:lnTo>
                  <a:cubicBezTo>
                    <a:pt x="0" y="16268"/>
                    <a:pt x="2333" y="10637"/>
                    <a:pt x="6485" y="6485"/>
                  </a:cubicBezTo>
                  <a:cubicBezTo>
                    <a:pt x="10637" y="2333"/>
                    <a:pt x="16268" y="0"/>
                    <a:pt x="22140" y="0"/>
                  </a:cubicBezTo>
                  <a:close/>
                </a:path>
              </a:pathLst>
            </a:custGeom>
            <a:solidFill>
              <a:srgbClr val="000000">
                <a:alpha val="0"/>
              </a:srgbClr>
            </a:solidFill>
            <a:ln w="19050" cap="sq">
              <a:solidFill>
                <a:srgbClr val="1D1B1A"/>
              </a:solidFill>
              <a:prstDash val="solid"/>
              <a:miter/>
            </a:ln>
          </p:spPr>
        </p:sp>
        <p:sp>
          <p:nvSpPr>
            <p:cNvPr name="TextBox 20" id="20"/>
            <p:cNvSpPr txBox="true"/>
            <p:nvPr/>
          </p:nvSpPr>
          <p:spPr>
            <a:xfrm>
              <a:off x="0" y="47625"/>
              <a:ext cx="1381445" cy="368521"/>
            </a:xfrm>
            <a:prstGeom prst="rect">
              <a:avLst/>
            </a:prstGeom>
          </p:spPr>
          <p:txBody>
            <a:bodyPr anchor="ctr" rtlCol="false" tIns="50800" lIns="50800" bIns="50800" rIns="50800"/>
            <a:lstStyle/>
            <a:p>
              <a:pPr algn="ctr">
                <a:lnSpc>
                  <a:spcPts val="1134"/>
                </a:lnSpc>
              </a:pPr>
            </a:p>
          </p:txBody>
        </p:sp>
      </p:grpSp>
      <p:sp>
        <p:nvSpPr>
          <p:cNvPr name="TextBox 21" id="21"/>
          <p:cNvSpPr txBox="true"/>
          <p:nvPr/>
        </p:nvSpPr>
        <p:spPr>
          <a:xfrm rot="0">
            <a:off x="13280380" y="7538154"/>
            <a:ext cx="2712669"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Information Technology</a:t>
            </a:r>
          </a:p>
        </p:txBody>
      </p:sp>
      <p:sp>
        <p:nvSpPr>
          <p:cNvPr name="TextBox 22" id="22"/>
          <p:cNvSpPr txBox="true"/>
          <p:nvPr/>
        </p:nvSpPr>
        <p:spPr>
          <a:xfrm rot="0">
            <a:off x="748310" y="4697978"/>
            <a:ext cx="10285127" cy="2287229"/>
          </a:xfrm>
          <a:prstGeom prst="rect">
            <a:avLst/>
          </a:prstGeom>
        </p:spPr>
        <p:txBody>
          <a:bodyPr anchor="t" rtlCol="false" tIns="0" lIns="0" bIns="0" rIns="0">
            <a:spAutoFit/>
          </a:bodyPr>
          <a:lstStyle/>
          <a:p>
            <a:pPr algn="l">
              <a:lnSpc>
                <a:spcPts val="2593"/>
              </a:lnSpc>
            </a:pPr>
            <a:r>
              <a:rPr lang="en-US" sz="1852" spc="-37">
                <a:solidFill>
                  <a:srgbClr val="FFF8F8"/>
                </a:solidFill>
                <a:latin typeface="Open Sauce"/>
                <a:ea typeface="Open Sauce"/>
                <a:cs typeface="Open Sauce"/>
                <a:sym typeface="Open Sauce"/>
              </a:rPr>
              <a:t>Warehouse Operations &amp; Information Technology</a:t>
            </a:r>
          </a:p>
          <a:p>
            <a:pPr algn="l">
              <a:lnSpc>
                <a:spcPts val="2593"/>
              </a:lnSpc>
            </a:pPr>
          </a:p>
          <a:p>
            <a:pPr algn="l">
              <a:lnSpc>
                <a:spcPts val="2593"/>
              </a:lnSpc>
            </a:pPr>
            <a:r>
              <a:rPr lang="en-US" sz="1852" spc="-37">
                <a:solidFill>
                  <a:srgbClr val="FFF8F8"/>
                </a:solidFill>
                <a:latin typeface="Open Sauce"/>
                <a:ea typeface="Open Sauce"/>
                <a:cs typeface="Open Sauce"/>
                <a:sym typeface="Open Sauce"/>
              </a:rPr>
              <a:t>Warehouse Operations manage the physical receipt, storage, and movement of goods within the facility. This physical activity is managed and optimized by Information Technology (IT), which includes systems like WMS and data analysis tools. IT provides the crucial real-time visibility and communication needed to streamline the complex processes of the warehouse</a:t>
            </a:r>
          </a:p>
          <a:p>
            <a:pPr algn="l">
              <a:lnSpc>
                <a:spcPts val="2593"/>
              </a:lnSpc>
              <a:spcBef>
                <a:spcPct val="0"/>
              </a:spcBef>
            </a:pPr>
          </a:p>
        </p:txBody>
      </p:sp>
      <p:grpSp>
        <p:nvGrpSpPr>
          <p:cNvPr name="Group 23" id="23"/>
          <p:cNvGrpSpPr/>
          <p:nvPr/>
        </p:nvGrpSpPr>
        <p:grpSpPr>
          <a:xfrm rot="0">
            <a:off x="12014128" y="3722035"/>
            <a:ext cx="5245172" cy="1580055"/>
            <a:chOff x="0" y="0"/>
            <a:chExt cx="1381445" cy="416146"/>
          </a:xfrm>
        </p:grpSpPr>
        <p:sp>
          <p:nvSpPr>
            <p:cNvPr name="Freeform 24" id="24"/>
            <p:cNvSpPr/>
            <p:nvPr/>
          </p:nvSpPr>
          <p:spPr>
            <a:xfrm flipH="false" flipV="false" rot="0">
              <a:off x="0" y="0"/>
              <a:ext cx="1381445" cy="416146"/>
            </a:xfrm>
            <a:custGeom>
              <a:avLst/>
              <a:gdLst/>
              <a:ahLst/>
              <a:cxnLst/>
              <a:rect r="r" b="b" t="t" l="l"/>
              <a:pathLst>
                <a:path h="416146" w="1381445">
                  <a:moveTo>
                    <a:pt x="22140" y="0"/>
                  </a:moveTo>
                  <a:lnTo>
                    <a:pt x="1359304" y="0"/>
                  </a:lnTo>
                  <a:cubicBezTo>
                    <a:pt x="1371532" y="0"/>
                    <a:pt x="1381445" y="9912"/>
                    <a:pt x="1381445" y="22140"/>
                  </a:cubicBezTo>
                  <a:lnTo>
                    <a:pt x="1381445" y="394006"/>
                  </a:lnTo>
                  <a:cubicBezTo>
                    <a:pt x="1381445" y="399878"/>
                    <a:pt x="1379112" y="405509"/>
                    <a:pt x="1374960" y="409661"/>
                  </a:cubicBezTo>
                  <a:cubicBezTo>
                    <a:pt x="1370808" y="413814"/>
                    <a:pt x="1365176" y="416146"/>
                    <a:pt x="1359304" y="416146"/>
                  </a:cubicBezTo>
                  <a:lnTo>
                    <a:pt x="22140" y="416146"/>
                  </a:lnTo>
                  <a:cubicBezTo>
                    <a:pt x="16268" y="416146"/>
                    <a:pt x="10637" y="413814"/>
                    <a:pt x="6485" y="409661"/>
                  </a:cubicBezTo>
                  <a:cubicBezTo>
                    <a:pt x="2333" y="405509"/>
                    <a:pt x="0" y="399878"/>
                    <a:pt x="0" y="394006"/>
                  </a:cubicBezTo>
                  <a:lnTo>
                    <a:pt x="0" y="22140"/>
                  </a:lnTo>
                  <a:cubicBezTo>
                    <a:pt x="0" y="16268"/>
                    <a:pt x="2333" y="10637"/>
                    <a:pt x="6485" y="6485"/>
                  </a:cubicBezTo>
                  <a:cubicBezTo>
                    <a:pt x="10637" y="2333"/>
                    <a:pt x="16268" y="0"/>
                    <a:pt x="22140" y="0"/>
                  </a:cubicBezTo>
                  <a:close/>
                </a:path>
              </a:pathLst>
            </a:custGeom>
            <a:solidFill>
              <a:srgbClr val="000000">
                <a:alpha val="0"/>
              </a:srgbClr>
            </a:solidFill>
            <a:ln w="19050" cap="sq">
              <a:solidFill>
                <a:srgbClr val="1D1B1A"/>
              </a:solidFill>
              <a:prstDash val="solid"/>
              <a:miter/>
            </a:ln>
          </p:spPr>
        </p:sp>
        <p:sp>
          <p:nvSpPr>
            <p:cNvPr name="TextBox 25" id="25"/>
            <p:cNvSpPr txBox="true"/>
            <p:nvPr/>
          </p:nvSpPr>
          <p:spPr>
            <a:xfrm>
              <a:off x="0" y="47625"/>
              <a:ext cx="1381445" cy="368521"/>
            </a:xfrm>
            <a:prstGeom prst="rect">
              <a:avLst/>
            </a:prstGeom>
          </p:spPr>
          <p:txBody>
            <a:bodyPr anchor="ctr" rtlCol="false" tIns="50800" lIns="50800" bIns="50800" rIns="50800"/>
            <a:lstStyle/>
            <a:p>
              <a:pPr algn="ctr">
                <a:lnSpc>
                  <a:spcPts val="1134"/>
                </a:lnSpc>
              </a:pPr>
            </a:p>
          </p:txBody>
        </p:sp>
      </p:grpSp>
      <p:sp>
        <p:nvSpPr>
          <p:cNvPr name="TextBox 26" id="26"/>
          <p:cNvSpPr txBox="true"/>
          <p:nvPr/>
        </p:nvSpPr>
        <p:spPr>
          <a:xfrm rot="0">
            <a:off x="13142024" y="3913229"/>
            <a:ext cx="2691210"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Inventory Control</a:t>
            </a:r>
          </a:p>
        </p:txBody>
      </p:sp>
      <p:grpSp>
        <p:nvGrpSpPr>
          <p:cNvPr name="Group 27" id="27"/>
          <p:cNvGrpSpPr/>
          <p:nvPr/>
        </p:nvGrpSpPr>
        <p:grpSpPr>
          <a:xfrm rot="0">
            <a:off x="14294620" y="5277506"/>
            <a:ext cx="656336" cy="65633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29" id="29"/>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30" id="30"/>
          <p:cNvSpPr/>
          <p:nvPr/>
        </p:nvSpPr>
        <p:spPr>
          <a:xfrm flipH="false" flipV="false" rot="0">
            <a:off x="14383704" y="5352664"/>
            <a:ext cx="506020" cy="506020"/>
          </a:xfrm>
          <a:custGeom>
            <a:avLst/>
            <a:gdLst/>
            <a:ahLst/>
            <a:cxnLst/>
            <a:rect r="r" b="b" t="t" l="l"/>
            <a:pathLst>
              <a:path h="506020" w="506020">
                <a:moveTo>
                  <a:pt x="0" y="0"/>
                </a:moveTo>
                <a:lnTo>
                  <a:pt x="506020" y="0"/>
                </a:lnTo>
                <a:lnTo>
                  <a:pt x="506020" y="506020"/>
                </a:lnTo>
                <a:lnTo>
                  <a:pt x="0" y="5060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370960"/>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78639" y="2009113"/>
            <a:ext cx="8054291" cy="7417902"/>
            <a:chOff x="0" y="0"/>
            <a:chExt cx="2121295" cy="1953686"/>
          </a:xfrm>
        </p:grpSpPr>
        <p:sp>
          <p:nvSpPr>
            <p:cNvPr name="Freeform 5" id="5"/>
            <p:cNvSpPr/>
            <p:nvPr/>
          </p:nvSpPr>
          <p:spPr>
            <a:xfrm flipH="false" flipV="false" rot="0">
              <a:off x="0" y="0"/>
              <a:ext cx="2121295" cy="1953686"/>
            </a:xfrm>
            <a:custGeom>
              <a:avLst/>
              <a:gdLst/>
              <a:ahLst/>
              <a:cxnLst/>
              <a:rect r="r" b="b" t="t" l="l"/>
              <a:pathLst>
                <a:path h="1953686" w="2121295">
                  <a:moveTo>
                    <a:pt x="14418" y="0"/>
                  </a:moveTo>
                  <a:lnTo>
                    <a:pt x="2106876" y="0"/>
                  </a:lnTo>
                  <a:cubicBezTo>
                    <a:pt x="2114840" y="0"/>
                    <a:pt x="2121295" y="6455"/>
                    <a:pt x="2121295" y="14418"/>
                  </a:cubicBezTo>
                  <a:lnTo>
                    <a:pt x="2121295" y="1939268"/>
                  </a:lnTo>
                  <a:cubicBezTo>
                    <a:pt x="2121295" y="1943092"/>
                    <a:pt x="2119776" y="1946759"/>
                    <a:pt x="2117072" y="1949463"/>
                  </a:cubicBezTo>
                  <a:cubicBezTo>
                    <a:pt x="2114368" y="1952167"/>
                    <a:pt x="2110700" y="1953686"/>
                    <a:pt x="2106876" y="1953686"/>
                  </a:cubicBezTo>
                  <a:lnTo>
                    <a:pt x="14418" y="1953686"/>
                  </a:lnTo>
                  <a:cubicBezTo>
                    <a:pt x="10594" y="1953686"/>
                    <a:pt x="6927" y="1952167"/>
                    <a:pt x="4223" y="1949463"/>
                  </a:cubicBezTo>
                  <a:cubicBezTo>
                    <a:pt x="1519" y="1946759"/>
                    <a:pt x="0" y="1943092"/>
                    <a:pt x="0" y="1939268"/>
                  </a:cubicBezTo>
                  <a:lnTo>
                    <a:pt x="0" y="14418"/>
                  </a:lnTo>
                  <a:cubicBezTo>
                    <a:pt x="0" y="10594"/>
                    <a:pt x="1519" y="6927"/>
                    <a:pt x="4223" y="4223"/>
                  </a:cubicBezTo>
                  <a:cubicBezTo>
                    <a:pt x="6927" y="1519"/>
                    <a:pt x="10594" y="0"/>
                    <a:pt x="14418" y="0"/>
                  </a:cubicBezTo>
                  <a:close/>
                </a:path>
              </a:pathLst>
            </a:custGeom>
            <a:solidFill>
              <a:srgbClr val="000000">
                <a:alpha val="0"/>
              </a:srgbClr>
            </a:solidFill>
            <a:ln w="19050" cap="sq">
              <a:solidFill>
                <a:srgbClr val="1D1B1A"/>
              </a:solidFill>
              <a:prstDash val="solid"/>
              <a:miter/>
            </a:ln>
          </p:spPr>
        </p:sp>
        <p:sp>
          <p:nvSpPr>
            <p:cNvPr name="TextBox 6" id="6"/>
            <p:cNvSpPr txBox="true"/>
            <p:nvPr/>
          </p:nvSpPr>
          <p:spPr>
            <a:xfrm>
              <a:off x="0" y="47625"/>
              <a:ext cx="2121295" cy="1906061"/>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9144000" y="2030364"/>
            <a:ext cx="8115300" cy="7396651"/>
            <a:chOff x="0" y="0"/>
            <a:chExt cx="2137363" cy="1948089"/>
          </a:xfrm>
        </p:grpSpPr>
        <p:sp>
          <p:nvSpPr>
            <p:cNvPr name="Freeform 8" id="8"/>
            <p:cNvSpPr/>
            <p:nvPr/>
          </p:nvSpPr>
          <p:spPr>
            <a:xfrm flipH="false" flipV="false" rot="0">
              <a:off x="0" y="0"/>
              <a:ext cx="2137363" cy="1948089"/>
            </a:xfrm>
            <a:custGeom>
              <a:avLst/>
              <a:gdLst/>
              <a:ahLst/>
              <a:cxnLst/>
              <a:rect r="r" b="b" t="t" l="l"/>
              <a:pathLst>
                <a:path h="1948089" w="2137363">
                  <a:moveTo>
                    <a:pt x="14310" y="0"/>
                  </a:moveTo>
                  <a:lnTo>
                    <a:pt x="2123053" y="0"/>
                  </a:lnTo>
                  <a:cubicBezTo>
                    <a:pt x="2126848" y="0"/>
                    <a:pt x="2130488" y="1508"/>
                    <a:pt x="2133172" y="4191"/>
                  </a:cubicBezTo>
                  <a:cubicBezTo>
                    <a:pt x="2135855" y="6875"/>
                    <a:pt x="2137363" y="10515"/>
                    <a:pt x="2137363" y="14310"/>
                  </a:cubicBezTo>
                  <a:lnTo>
                    <a:pt x="2137363" y="1933779"/>
                  </a:lnTo>
                  <a:cubicBezTo>
                    <a:pt x="2137363" y="1937575"/>
                    <a:pt x="2135855" y="1941214"/>
                    <a:pt x="2133172" y="1943898"/>
                  </a:cubicBezTo>
                  <a:cubicBezTo>
                    <a:pt x="2130488" y="1946582"/>
                    <a:pt x="2126848" y="1948089"/>
                    <a:pt x="2123053" y="1948089"/>
                  </a:cubicBezTo>
                  <a:lnTo>
                    <a:pt x="14310" y="1948089"/>
                  </a:lnTo>
                  <a:cubicBezTo>
                    <a:pt x="10515" y="1948089"/>
                    <a:pt x="6875" y="1946582"/>
                    <a:pt x="4191" y="1943898"/>
                  </a:cubicBezTo>
                  <a:cubicBezTo>
                    <a:pt x="1508" y="1941214"/>
                    <a:pt x="0" y="1937575"/>
                    <a:pt x="0" y="1933779"/>
                  </a:cubicBezTo>
                  <a:lnTo>
                    <a:pt x="0" y="14310"/>
                  </a:lnTo>
                  <a:cubicBezTo>
                    <a:pt x="0" y="10515"/>
                    <a:pt x="1508" y="6875"/>
                    <a:pt x="4191" y="4191"/>
                  </a:cubicBezTo>
                  <a:cubicBezTo>
                    <a:pt x="6875" y="1508"/>
                    <a:pt x="10515" y="0"/>
                    <a:pt x="14310" y="0"/>
                  </a:cubicBezTo>
                  <a:close/>
                </a:path>
              </a:pathLst>
            </a:custGeom>
            <a:solidFill>
              <a:srgbClr val="F82929"/>
            </a:solidFill>
            <a:ln w="19050" cap="sq">
              <a:solidFill>
                <a:srgbClr val="FFFFFF"/>
              </a:solidFill>
              <a:prstDash val="solid"/>
              <a:miter/>
            </a:ln>
          </p:spPr>
        </p:sp>
        <p:sp>
          <p:nvSpPr>
            <p:cNvPr name="TextBox 9" id="9"/>
            <p:cNvSpPr txBox="true"/>
            <p:nvPr/>
          </p:nvSpPr>
          <p:spPr>
            <a:xfrm>
              <a:off x="0" y="47625"/>
              <a:ext cx="2137363" cy="1900464"/>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72743" y="5477568"/>
            <a:ext cx="752965" cy="75296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2929"/>
            </a:solidFill>
          </p:spPr>
        </p:sp>
        <p:sp>
          <p:nvSpPr>
            <p:cNvPr name="TextBox 12" id="12"/>
            <p:cNvSpPr txBox="true"/>
            <p:nvPr/>
          </p:nvSpPr>
          <p:spPr>
            <a:xfrm>
              <a:off x="76200" y="123825"/>
              <a:ext cx="660400" cy="612775"/>
            </a:xfrm>
            <a:prstGeom prst="rect">
              <a:avLst/>
            </a:prstGeom>
          </p:spPr>
          <p:txBody>
            <a:bodyPr anchor="ctr" rtlCol="false" tIns="50800" lIns="50800" bIns="50800" rIns="50800"/>
            <a:lstStyle/>
            <a:p>
              <a:pPr algn="ctr">
                <a:lnSpc>
                  <a:spcPts val="1134"/>
                </a:lnSpc>
              </a:pPr>
            </a:p>
          </p:txBody>
        </p:sp>
      </p:grpSp>
      <p:sp>
        <p:nvSpPr>
          <p:cNvPr name="Freeform 13" id="13"/>
          <p:cNvSpPr/>
          <p:nvPr/>
        </p:nvSpPr>
        <p:spPr>
          <a:xfrm flipH="false" flipV="false" rot="0">
            <a:off x="258966" y="5563791"/>
            <a:ext cx="580519" cy="580519"/>
          </a:xfrm>
          <a:custGeom>
            <a:avLst/>
            <a:gdLst/>
            <a:ahLst/>
            <a:cxnLst/>
            <a:rect r="r" b="b" t="t" l="l"/>
            <a:pathLst>
              <a:path h="580519" w="580519">
                <a:moveTo>
                  <a:pt x="0" y="0"/>
                </a:moveTo>
                <a:lnTo>
                  <a:pt x="580519" y="0"/>
                </a:lnTo>
                <a:lnTo>
                  <a:pt x="580519" y="580519"/>
                </a:lnTo>
                <a:lnTo>
                  <a:pt x="0" y="5805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380267" y="2273270"/>
            <a:ext cx="3036980" cy="2249263"/>
          </a:xfrm>
          <a:custGeom>
            <a:avLst/>
            <a:gdLst/>
            <a:ahLst/>
            <a:cxnLst/>
            <a:rect r="r" b="b" t="t" l="l"/>
            <a:pathLst>
              <a:path h="2249263" w="3036980">
                <a:moveTo>
                  <a:pt x="0" y="0"/>
                </a:moveTo>
                <a:lnTo>
                  <a:pt x="3036979" y="0"/>
                </a:lnTo>
                <a:lnTo>
                  <a:pt x="3036979" y="2249263"/>
                </a:lnTo>
                <a:lnTo>
                  <a:pt x="0" y="2249263"/>
                </a:lnTo>
                <a:lnTo>
                  <a:pt x="0" y="0"/>
                </a:lnTo>
                <a:close/>
              </a:path>
            </a:pathLst>
          </a:custGeom>
          <a:blipFill>
            <a:blip r:embed="rId6"/>
            <a:stretch>
              <a:fillRect l="0" t="0" r="0" b="0"/>
            </a:stretch>
          </a:blipFill>
        </p:spPr>
      </p:sp>
      <p:sp>
        <p:nvSpPr>
          <p:cNvPr name="TextBox 15" id="15"/>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16" id="16"/>
          <p:cNvSpPr txBox="true"/>
          <p:nvPr/>
        </p:nvSpPr>
        <p:spPr>
          <a:xfrm rot="0">
            <a:off x="16034591" y="766156"/>
            <a:ext cx="970584" cy="164593"/>
          </a:xfrm>
          <a:prstGeom prst="rect">
            <a:avLst/>
          </a:prstGeom>
        </p:spPr>
        <p:txBody>
          <a:bodyPr anchor="t" rtlCol="false" tIns="0" lIns="0" bIns="0" rIns="0">
            <a:spAutoFit/>
          </a:bodyPr>
          <a:lstStyle/>
          <a:p>
            <a:pPr algn="ctr">
              <a:lnSpc>
                <a:spcPts val="1134"/>
              </a:lnSpc>
            </a:pPr>
            <a:r>
              <a:rPr lang="en-US" b="true" sz="1400" spc="-28">
                <a:solidFill>
                  <a:srgbClr val="FFF8F8"/>
                </a:solidFill>
                <a:latin typeface="Open Sauce Bold"/>
                <a:ea typeface="Open Sauce Bold"/>
                <a:cs typeface="Open Sauce Bold"/>
                <a:sym typeface="Open Sauce Bold"/>
              </a:rPr>
              <a:t>Contact</a:t>
            </a:r>
          </a:p>
        </p:txBody>
      </p:sp>
      <p:sp>
        <p:nvSpPr>
          <p:cNvPr name="TextBox 17" id="17"/>
          <p:cNvSpPr txBox="true"/>
          <p:nvPr/>
        </p:nvSpPr>
        <p:spPr>
          <a:xfrm rot="0">
            <a:off x="925708" y="3249666"/>
            <a:ext cx="4745141" cy="728793"/>
          </a:xfrm>
          <a:prstGeom prst="rect">
            <a:avLst/>
          </a:prstGeom>
        </p:spPr>
        <p:txBody>
          <a:bodyPr anchor="t" rtlCol="false" tIns="0" lIns="0" bIns="0" rIns="0">
            <a:spAutoFit/>
          </a:bodyPr>
          <a:lstStyle/>
          <a:p>
            <a:pPr algn="l">
              <a:lnSpc>
                <a:spcPts val="5455"/>
              </a:lnSpc>
            </a:pPr>
            <a:r>
              <a:rPr lang="en-US" sz="5624">
                <a:solidFill>
                  <a:srgbClr val="1D1B1A"/>
                </a:solidFill>
                <a:latin typeface="League Spartan"/>
                <a:ea typeface="League Spartan"/>
                <a:cs typeface="League Spartan"/>
                <a:sym typeface="League Spartan"/>
              </a:rPr>
              <a:t>CASE STUDY</a:t>
            </a:r>
          </a:p>
        </p:txBody>
      </p:sp>
      <p:sp>
        <p:nvSpPr>
          <p:cNvPr name="TextBox 18" id="18"/>
          <p:cNvSpPr txBox="true"/>
          <p:nvPr/>
        </p:nvSpPr>
        <p:spPr>
          <a:xfrm rot="0">
            <a:off x="925708" y="4057657"/>
            <a:ext cx="5054601" cy="1671033"/>
          </a:xfrm>
          <a:prstGeom prst="rect">
            <a:avLst/>
          </a:prstGeom>
        </p:spPr>
        <p:txBody>
          <a:bodyPr anchor="t" rtlCol="false" tIns="0" lIns="0" bIns="0" rIns="0">
            <a:spAutoFit/>
          </a:bodyPr>
          <a:lstStyle/>
          <a:p>
            <a:pPr algn="l">
              <a:lnSpc>
                <a:spcPts val="4432"/>
              </a:lnSpc>
              <a:spcBef>
                <a:spcPct val="0"/>
              </a:spcBef>
            </a:pPr>
            <a:r>
              <a:rPr lang="en-US" sz="3166" spc="-63">
                <a:solidFill>
                  <a:srgbClr val="1D1B1A"/>
                </a:solidFill>
                <a:latin typeface="Open Sauce"/>
                <a:ea typeface="Open Sauce"/>
                <a:cs typeface="Open Sauce"/>
                <a:sym typeface="Open Sauce"/>
              </a:rPr>
              <a:t>Comprehensive insights Optimization in a Global Company</a:t>
            </a:r>
          </a:p>
        </p:txBody>
      </p:sp>
      <p:sp>
        <p:nvSpPr>
          <p:cNvPr name="TextBox 19" id="19"/>
          <p:cNvSpPr txBox="true"/>
          <p:nvPr/>
        </p:nvSpPr>
        <p:spPr>
          <a:xfrm rot="0">
            <a:off x="959922" y="5988971"/>
            <a:ext cx="7673008" cy="2199319"/>
          </a:xfrm>
          <a:prstGeom prst="rect">
            <a:avLst/>
          </a:prstGeom>
        </p:spPr>
        <p:txBody>
          <a:bodyPr anchor="t" rtlCol="false" tIns="0" lIns="0" bIns="0" rIns="0">
            <a:spAutoFit/>
          </a:bodyPr>
          <a:lstStyle/>
          <a:p>
            <a:pPr algn="l">
              <a:lnSpc>
                <a:spcPts val="3488"/>
              </a:lnSpc>
              <a:spcBef>
                <a:spcPct val="0"/>
              </a:spcBef>
            </a:pPr>
            <a:r>
              <a:rPr lang="en-US" sz="2491" spc="-49">
                <a:solidFill>
                  <a:srgbClr val="1D1B1A"/>
                </a:solidFill>
                <a:latin typeface="Open Sauce"/>
                <a:ea typeface="Open Sauce"/>
                <a:cs typeface="Open Sauce"/>
                <a:sym typeface="Open Sauce"/>
              </a:rPr>
              <a:t>Our goal of case study to analyze the business model to Alex company is to provide an overall and complete view to stakeholders that related to this company such as ( Owners, Managemant, Employee...etc)</a:t>
            </a:r>
          </a:p>
        </p:txBody>
      </p:sp>
      <p:sp>
        <p:nvSpPr>
          <p:cNvPr name="TextBox 20" id="20"/>
          <p:cNvSpPr txBox="true"/>
          <p:nvPr/>
        </p:nvSpPr>
        <p:spPr>
          <a:xfrm rot="0">
            <a:off x="925708" y="2397095"/>
            <a:ext cx="4745141" cy="728745"/>
          </a:xfrm>
          <a:prstGeom prst="rect">
            <a:avLst/>
          </a:prstGeom>
        </p:spPr>
        <p:txBody>
          <a:bodyPr anchor="t" rtlCol="false" tIns="0" lIns="0" bIns="0" rIns="0">
            <a:spAutoFit/>
          </a:bodyPr>
          <a:lstStyle/>
          <a:p>
            <a:pPr algn="l">
              <a:lnSpc>
                <a:spcPts val="5455"/>
              </a:lnSpc>
            </a:pPr>
            <a:r>
              <a:rPr lang="en-US" sz="5624">
                <a:solidFill>
                  <a:srgbClr val="1D1B1A"/>
                </a:solidFill>
                <a:latin typeface="League Spartan"/>
                <a:ea typeface="League Spartan"/>
                <a:cs typeface="League Spartan"/>
                <a:sym typeface="League Spartan"/>
              </a:rPr>
              <a:t>POWER BI</a:t>
            </a:r>
          </a:p>
        </p:txBody>
      </p:sp>
      <p:sp>
        <p:nvSpPr>
          <p:cNvPr name="TextBox 21" id="21"/>
          <p:cNvSpPr txBox="true"/>
          <p:nvPr/>
        </p:nvSpPr>
        <p:spPr>
          <a:xfrm rot="0">
            <a:off x="9405978" y="3205248"/>
            <a:ext cx="7591343" cy="5106279"/>
          </a:xfrm>
          <a:prstGeom prst="rect">
            <a:avLst/>
          </a:prstGeom>
        </p:spPr>
        <p:txBody>
          <a:bodyPr anchor="t" rtlCol="false" tIns="0" lIns="0" bIns="0" rIns="0">
            <a:spAutoFit/>
          </a:bodyPr>
          <a:lstStyle/>
          <a:p>
            <a:pPr algn="l" marL="764373" indent="-382187" lvl="1">
              <a:lnSpc>
                <a:spcPts val="4956"/>
              </a:lnSpc>
              <a:buFont typeface="Arial"/>
              <a:buChar char="•"/>
            </a:pPr>
            <a:r>
              <a:rPr lang="en-US" sz="3540" spc="-70">
                <a:solidFill>
                  <a:srgbClr val="FFF8F8"/>
                </a:solidFill>
                <a:latin typeface="Open Sauce"/>
                <a:ea typeface="Open Sauce"/>
                <a:cs typeface="Open Sauce"/>
                <a:sym typeface="Open Sauce"/>
              </a:rPr>
              <a:t>Star schema model</a:t>
            </a:r>
          </a:p>
          <a:p>
            <a:pPr algn="l" marL="764373" indent="-382187" lvl="1">
              <a:lnSpc>
                <a:spcPts val="4956"/>
              </a:lnSpc>
              <a:buFont typeface="Arial"/>
              <a:buChar char="•"/>
            </a:pPr>
            <a:r>
              <a:rPr lang="en-US" sz="3540" spc="-70">
                <a:solidFill>
                  <a:srgbClr val="FFF8F8"/>
                </a:solidFill>
                <a:latin typeface="Open Sauce"/>
                <a:ea typeface="Open Sauce"/>
                <a:cs typeface="Open Sauce"/>
                <a:sym typeface="Open Sauce"/>
              </a:rPr>
              <a:t>Key dimension buttons include:</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Sales trend analysis</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Customer insights</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Product performance</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Shipping &amp; delivery</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Geographical analysis</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Employee performance</a:t>
            </a:r>
          </a:p>
          <a:p>
            <a:pPr algn="l" marL="678016" indent="-339008" lvl="1">
              <a:lnSpc>
                <a:spcPts val="4396"/>
              </a:lnSpc>
              <a:buAutoNum type="arabicPeriod" startAt="1"/>
            </a:pPr>
            <a:r>
              <a:rPr lang="en-US" sz="3140" spc="-62">
                <a:solidFill>
                  <a:srgbClr val="FFF8F8"/>
                </a:solidFill>
                <a:latin typeface="Open Sauce"/>
                <a:ea typeface="Open Sauce"/>
                <a:cs typeface="Open Sauce"/>
                <a:sym typeface="Open Sauce"/>
              </a:rPr>
              <a:t> Deep dive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11920"/>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005111" y="1996937"/>
            <a:ext cx="6051200" cy="6598818"/>
            <a:chOff x="0" y="0"/>
            <a:chExt cx="1593732" cy="1737960"/>
          </a:xfrm>
        </p:grpSpPr>
        <p:sp>
          <p:nvSpPr>
            <p:cNvPr name="Freeform 5" id="5"/>
            <p:cNvSpPr/>
            <p:nvPr/>
          </p:nvSpPr>
          <p:spPr>
            <a:xfrm flipH="false" flipV="false" rot="0">
              <a:off x="0" y="0"/>
              <a:ext cx="1593732" cy="1737960"/>
            </a:xfrm>
            <a:custGeom>
              <a:avLst/>
              <a:gdLst/>
              <a:ahLst/>
              <a:cxnLst/>
              <a:rect r="r" b="b" t="t" l="l"/>
              <a:pathLst>
                <a:path h="1737960" w="1593732">
                  <a:moveTo>
                    <a:pt x="19191" y="0"/>
                  </a:moveTo>
                  <a:lnTo>
                    <a:pt x="1574541" y="0"/>
                  </a:lnTo>
                  <a:cubicBezTo>
                    <a:pt x="1579630" y="0"/>
                    <a:pt x="1584512" y="2022"/>
                    <a:pt x="1588111" y="5621"/>
                  </a:cubicBezTo>
                  <a:cubicBezTo>
                    <a:pt x="1591710" y="9220"/>
                    <a:pt x="1593732" y="14101"/>
                    <a:pt x="1593732" y="19191"/>
                  </a:cubicBezTo>
                  <a:lnTo>
                    <a:pt x="1593732" y="1718769"/>
                  </a:lnTo>
                  <a:cubicBezTo>
                    <a:pt x="1593732" y="1723859"/>
                    <a:pt x="1591710" y="1728740"/>
                    <a:pt x="1588111" y="1732339"/>
                  </a:cubicBezTo>
                  <a:cubicBezTo>
                    <a:pt x="1584512" y="1735938"/>
                    <a:pt x="1579630" y="1737960"/>
                    <a:pt x="1574541" y="1737960"/>
                  </a:cubicBezTo>
                  <a:lnTo>
                    <a:pt x="19191" y="1737960"/>
                  </a:lnTo>
                  <a:cubicBezTo>
                    <a:pt x="14101" y="1737960"/>
                    <a:pt x="9220" y="1735938"/>
                    <a:pt x="5621" y="1732339"/>
                  </a:cubicBezTo>
                  <a:cubicBezTo>
                    <a:pt x="2022" y="1728740"/>
                    <a:pt x="0" y="1723859"/>
                    <a:pt x="0" y="1718769"/>
                  </a:cubicBezTo>
                  <a:lnTo>
                    <a:pt x="0" y="19191"/>
                  </a:lnTo>
                  <a:cubicBezTo>
                    <a:pt x="0" y="14101"/>
                    <a:pt x="2022" y="9220"/>
                    <a:pt x="5621" y="5621"/>
                  </a:cubicBezTo>
                  <a:cubicBezTo>
                    <a:pt x="9220" y="2022"/>
                    <a:pt x="14101" y="0"/>
                    <a:pt x="19191" y="0"/>
                  </a:cubicBezTo>
                  <a:close/>
                </a:path>
              </a:pathLst>
            </a:custGeom>
            <a:solidFill>
              <a:srgbClr val="FFF8F8"/>
            </a:solidFill>
            <a:ln w="19050" cap="sq">
              <a:solidFill>
                <a:srgbClr val="1D1B1A"/>
              </a:solidFill>
              <a:prstDash val="solid"/>
              <a:miter/>
            </a:ln>
          </p:spPr>
        </p:sp>
        <p:sp>
          <p:nvSpPr>
            <p:cNvPr name="TextBox 6" id="6"/>
            <p:cNvSpPr txBox="true"/>
            <p:nvPr/>
          </p:nvSpPr>
          <p:spPr>
            <a:xfrm>
              <a:off x="0" y="-19050"/>
              <a:ext cx="1593732" cy="1757010"/>
            </a:xfrm>
            <a:prstGeom prst="rect">
              <a:avLst/>
            </a:prstGeom>
          </p:spPr>
          <p:txBody>
            <a:bodyPr anchor="ctr" rtlCol="false" tIns="50800" lIns="50800" bIns="50800" rIns="50800"/>
            <a:lstStyle/>
            <a:p>
              <a:pPr algn="l">
                <a:lnSpc>
                  <a:spcPts val="3379"/>
                </a:lnSpc>
              </a:pPr>
              <a:r>
                <a:rPr lang="en-US" b="true" sz="2599" spc="-51" u="sng">
                  <a:solidFill>
                    <a:srgbClr val="F82929"/>
                  </a:solidFill>
                  <a:latin typeface="Open Sauce Bold"/>
                  <a:ea typeface="Open Sauce Bold"/>
                  <a:cs typeface="Open Sauce Bold"/>
                  <a:sym typeface="Open Sauce Bold"/>
                </a:rPr>
                <a:t>CARDS</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Total sales</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Net sales</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Year to date sales</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Year over year sales growth</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Weekdays Vs Weekend sales growth percentage</a:t>
              </a:r>
            </a:p>
            <a:p>
              <a:pPr algn="l">
                <a:lnSpc>
                  <a:spcPts val="3379"/>
                </a:lnSpc>
              </a:pPr>
              <a:r>
                <a:rPr lang="en-US" b="true" sz="2599" spc="-51" u="sng">
                  <a:solidFill>
                    <a:srgbClr val="F82929"/>
                  </a:solidFill>
                  <a:latin typeface="Open Sauce Bold"/>
                  <a:ea typeface="Open Sauce Bold"/>
                  <a:cs typeface="Open Sauce Bold"/>
                  <a:sym typeface="Open Sauce Bold"/>
                </a:rPr>
                <a:t>CHARTS </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Total sales by Quarter, Month, Day</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year over year sales growth by month</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Monthly seasonality index by month</a:t>
              </a:r>
            </a:p>
            <a:p>
              <a:pPr algn="l" marL="561336" indent="-280668" lvl="1">
                <a:lnSpc>
                  <a:spcPts val="3379"/>
                </a:lnSpc>
                <a:buFont typeface="Arial"/>
                <a:buChar char="•"/>
              </a:pPr>
              <a:r>
                <a:rPr lang="en-US" sz="2599" spc="-51">
                  <a:solidFill>
                    <a:srgbClr val="1D1B1A"/>
                  </a:solidFill>
                  <a:latin typeface="Open Sauce"/>
                  <a:ea typeface="Open Sauce"/>
                  <a:cs typeface="Open Sauce"/>
                  <a:sym typeface="Open Sauce"/>
                </a:rPr>
                <a:t>Sales in weekdays Vs weekend</a:t>
              </a:r>
            </a:p>
            <a:p>
              <a:pPr algn="l">
                <a:lnSpc>
                  <a:spcPts val="3379"/>
                </a:lnSpc>
              </a:pPr>
            </a:p>
          </p:txBody>
        </p:sp>
      </p:grpSp>
      <p:grpSp>
        <p:nvGrpSpPr>
          <p:cNvPr name="Group 7" id="7"/>
          <p:cNvGrpSpPr/>
          <p:nvPr/>
        </p:nvGrpSpPr>
        <p:grpSpPr>
          <a:xfrm rot="0">
            <a:off x="317073" y="1996937"/>
            <a:ext cx="11379470" cy="6342978"/>
            <a:chOff x="0" y="0"/>
            <a:chExt cx="1161037" cy="647169"/>
          </a:xfrm>
        </p:grpSpPr>
        <p:sp>
          <p:nvSpPr>
            <p:cNvPr name="Freeform 8" id="8"/>
            <p:cNvSpPr/>
            <p:nvPr/>
          </p:nvSpPr>
          <p:spPr>
            <a:xfrm flipH="false" flipV="false" rot="0">
              <a:off x="0" y="0"/>
              <a:ext cx="1161037" cy="647169"/>
            </a:xfrm>
            <a:custGeom>
              <a:avLst/>
              <a:gdLst/>
              <a:ahLst/>
              <a:cxnLst/>
              <a:rect r="r" b="b" t="t" l="l"/>
              <a:pathLst>
                <a:path h="647169" w="1161037">
                  <a:moveTo>
                    <a:pt x="10205" y="0"/>
                  </a:moveTo>
                  <a:lnTo>
                    <a:pt x="1150832" y="0"/>
                  </a:lnTo>
                  <a:cubicBezTo>
                    <a:pt x="1156468" y="0"/>
                    <a:pt x="1161037" y="4569"/>
                    <a:pt x="1161037" y="10205"/>
                  </a:cubicBezTo>
                  <a:lnTo>
                    <a:pt x="1161037" y="636963"/>
                  </a:lnTo>
                  <a:cubicBezTo>
                    <a:pt x="1161037" y="642600"/>
                    <a:pt x="1156468" y="647169"/>
                    <a:pt x="1150832" y="647169"/>
                  </a:cubicBezTo>
                  <a:lnTo>
                    <a:pt x="10205" y="647169"/>
                  </a:lnTo>
                  <a:cubicBezTo>
                    <a:pt x="4569" y="647169"/>
                    <a:pt x="0" y="642600"/>
                    <a:pt x="0" y="636963"/>
                  </a:cubicBezTo>
                  <a:lnTo>
                    <a:pt x="0" y="10205"/>
                  </a:lnTo>
                  <a:cubicBezTo>
                    <a:pt x="0" y="4569"/>
                    <a:pt x="4569" y="0"/>
                    <a:pt x="10205" y="0"/>
                  </a:cubicBezTo>
                  <a:close/>
                </a:path>
              </a:pathLst>
            </a:custGeom>
            <a:blipFill>
              <a:blip r:embed="rId4"/>
              <a:stretch>
                <a:fillRect l="0" t="-681" r="0" b="-681"/>
              </a:stretch>
            </a:blipFill>
          </p:spPr>
        </p:sp>
      </p:grpSp>
      <p:sp>
        <p:nvSpPr>
          <p:cNvPr name="TextBox 9" id="9"/>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10" id="10"/>
          <p:cNvSpPr txBox="true"/>
          <p:nvPr/>
        </p:nvSpPr>
        <p:spPr>
          <a:xfrm rot="0">
            <a:off x="1028700" y="8958798"/>
            <a:ext cx="12956554" cy="852736"/>
          </a:xfrm>
          <a:prstGeom prst="rect">
            <a:avLst/>
          </a:prstGeom>
        </p:spPr>
        <p:txBody>
          <a:bodyPr anchor="t" rtlCol="false" tIns="0" lIns="0" bIns="0" rIns="0">
            <a:spAutoFit/>
          </a:bodyPr>
          <a:lstStyle/>
          <a:p>
            <a:pPr algn="l">
              <a:lnSpc>
                <a:spcPts val="6310"/>
              </a:lnSpc>
            </a:pPr>
            <a:r>
              <a:rPr lang="en-US" sz="6505">
                <a:solidFill>
                  <a:srgbClr val="1D1B1A"/>
                </a:solidFill>
                <a:latin typeface="League Spartan"/>
                <a:ea typeface="League Spartan"/>
                <a:cs typeface="League Spartan"/>
                <a:sym typeface="League Spartan"/>
              </a:rPr>
              <a:t>SALES TREND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2902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5" id="5"/>
          <p:cNvSpPr txBox="true"/>
          <p:nvPr/>
        </p:nvSpPr>
        <p:spPr>
          <a:xfrm rot="0">
            <a:off x="1414320" y="8676525"/>
            <a:ext cx="9456638" cy="1634504"/>
          </a:xfrm>
          <a:prstGeom prst="rect">
            <a:avLst/>
          </a:prstGeom>
        </p:spPr>
        <p:txBody>
          <a:bodyPr anchor="t" rtlCol="false" tIns="0" lIns="0" bIns="0" rIns="0">
            <a:spAutoFit/>
          </a:bodyPr>
          <a:lstStyle/>
          <a:p>
            <a:pPr algn="l">
              <a:lnSpc>
                <a:spcPts val="6293"/>
              </a:lnSpc>
            </a:pPr>
            <a:r>
              <a:rPr lang="en-US" sz="6488">
                <a:solidFill>
                  <a:srgbClr val="1D1B1A"/>
                </a:solidFill>
                <a:latin typeface="League Spartan"/>
                <a:ea typeface="League Spartan"/>
                <a:cs typeface="League Spartan"/>
                <a:sym typeface="League Spartan"/>
              </a:rPr>
              <a:t>CUSTOMER INSGHTS &amp; SEGMENTATION</a:t>
            </a:r>
          </a:p>
        </p:txBody>
      </p:sp>
      <p:grpSp>
        <p:nvGrpSpPr>
          <p:cNvPr name="Group 6" id="6"/>
          <p:cNvGrpSpPr/>
          <p:nvPr/>
        </p:nvGrpSpPr>
        <p:grpSpPr>
          <a:xfrm rot="0">
            <a:off x="13372944" y="1804749"/>
            <a:ext cx="3886356" cy="1170725"/>
            <a:chOff x="0" y="0"/>
            <a:chExt cx="1381445" cy="416146"/>
          </a:xfrm>
        </p:grpSpPr>
        <p:sp>
          <p:nvSpPr>
            <p:cNvPr name="Freeform 7" id="7"/>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8" id="8"/>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9" id="9"/>
          <p:cNvSpPr txBox="true"/>
          <p:nvPr/>
        </p:nvSpPr>
        <p:spPr>
          <a:xfrm rot="0">
            <a:off x="13610600" y="1953867"/>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No. of customers &amp; total customer Sales</a:t>
            </a:r>
          </a:p>
        </p:txBody>
      </p:sp>
      <p:sp>
        <p:nvSpPr>
          <p:cNvPr name="TextBox 10" id="10"/>
          <p:cNvSpPr txBox="true"/>
          <p:nvPr/>
        </p:nvSpPr>
        <p:spPr>
          <a:xfrm rot="0">
            <a:off x="923576" y="1913761"/>
            <a:ext cx="9658220" cy="2644535"/>
          </a:xfrm>
          <a:prstGeom prst="rect">
            <a:avLst/>
          </a:prstGeom>
        </p:spPr>
        <p:txBody>
          <a:bodyPr anchor="t" rtlCol="false" tIns="0" lIns="0" bIns="0" rIns="0">
            <a:spAutoFit/>
          </a:bodyPr>
          <a:lstStyle/>
          <a:p>
            <a:pPr algn="l">
              <a:lnSpc>
                <a:spcPts val="2612"/>
              </a:lnSpc>
            </a:pPr>
            <a:r>
              <a:rPr lang="en-US" sz="1865" spc="-37">
                <a:solidFill>
                  <a:srgbClr val="FFF8F8"/>
                </a:solidFill>
                <a:latin typeface="Open Sauce"/>
                <a:ea typeface="Open Sauce"/>
                <a:cs typeface="Open Sauce"/>
                <a:sym typeface="Open Sauce"/>
              </a:rPr>
              <a:t>Transportation Management and Inventory Control</a:t>
            </a:r>
          </a:p>
          <a:p>
            <a:pPr algn="l">
              <a:lnSpc>
                <a:spcPts val="2612"/>
              </a:lnSpc>
            </a:pPr>
          </a:p>
          <a:p>
            <a:pPr algn="l">
              <a:lnSpc>
                <a:spcPts val="2612"/>
              </a:lnSpc>
              <a:spcBef>
                <a:spcPct val="0"/>
              </a:spcBef>
            </a:pPr>
            <a:r>
              <a:rPr lang="en-US" sz="1865" spc="-37">
                <a:solidFill>
                  <a:srgbClr val="FFF8F8"/>
                </a:solidFill>
                <a:latin typeface="Open Sauce"/>
                <a:ea typeface="Open Sauce"/>
                <a:cs typeface="Open Sauce"/>
                <a:sym typeface="Open Sauce"/>
              </a:rPr>
              <a:t>These two areas focus on the physical and temporal location of goods. Transportation Management handles the efficient movement of inventory across the network, while Inventory Control determines the optimal stock levels to meet demand while minimizing holding costs. Their coordination is essential, linking warehouse locations to distribution requirements.</a:t>
            </a:r>
          </a:p>
          <a:p>
            <a:pPr algn="l">
              <a:lnSpc>
                <a:spcPts val="2612"/>
              </a:lnSpc>
              <a:spcBef>
                <a:spcPct val="0"/>
              </a:spcBef>
            </a:pPr>
          </a:p>
        </p:txBody>
      </p:sp>
      <p:grpSp>
        <p:nvGrpSpPr>
          <p:cNvPr name="Group 11" id="11"/>
          <p:cNvGrpSpPr/>
          <p:nvPr/>
        </p:nvGrpSpPr>
        <p:grpSpPr>
          <a:xfrm rot="0">
            <a:off x="13372944" y="4552274"/>
            <a:ext cx="3886356" cy="1170725"/>
            <a:chOff x="0" y="0"/>
            <a:chExt cx="1381445" cy="416146"/>
          </a:xfrm>
        </p:grpSpPr>
        <p:sp>
          <p:nvSpPr>
            <p:cNvPr name="Freeform 12" id="12"/>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13" id="13"/>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14" id="14"/>
          <p:cNvSpPr txBox="true"/>
          <p:nvPr/>
        </p:nvSpPr>
        <p:spPr>
          <a:xfrm rot="0">
            <a:off x="14311160" y="4769693"/>
            <a:ext cx="2009924" cy="4057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Retention rate</a:t>
            </a:r>
          </a:p>
        </p:txBody>
      </p:sp>
      <p:grpSp>
        <p:nvGrpSpPr>
          <p:cNvPr name="Group 15" id="15"/>
          <p:cNvGrpSpPr/>
          <p:nvPr/>
        </p:nvGrpSpPr>
        <p:grpSpPr>
          <a:xfrm rot="0">
            <a:off x="13372944" y="5849133"/>
            <a:ext cx="3886356" cy="1170725"/>
            <a:chOff x="0" y="0"/>
            <a:chExt cx="1381445" cy="416146"/>
          </a:xfrm>
        </p:grpSpPr>
        <p:sp>
          <p:nvSpPr>
            <p:cNvPr name="Freeform 16" id="16"/>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17" id="17"/>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18" id="18"/>
          <p:cNvSpPr txBox="true"/>
          <p:nvPr/>
        </p:nvSpPr>
        <p:spPr>
          <a:xfrm rot="0">
            <a:off x="13610600" y="5998251"/>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Totals sales by customer lifetime</a:t>
            </a:r>
          </a:p>
        </p:txBody>
      </p:sp>
      <p:sp>
        <p:nvSpPr>
          <p:cNvPr name="TextBox 19" id="19"/>
          <p:cNvSpPr txBox="true"/>
          <p:nvPr/>
        </p:nvSpPr>
        <p:spPr>
          <a:xfrm rot="0">
            <a:off x="748310" y="4697978"/>
            <a:ext cx="10285127" cy="2287229"/>
          </a:xfrm>
          <a:prstGeom prst="rect">
            <a:avLst/>
          </a:prstGeom>
        </p:spPr>
        <p:txBody>
          <a:bodyPr anchor="t" rtlCol="false" tIns="0" lIns="0" bIns="0" rIns="0">
            <a:spAutoFit/>
          </a:bodyPr>
          <a:lstStyle/>
          <a:p>
            <a:pPr algn="l">
              <a:lnSpc>
                <a:spcPts val="2593"/>
              </a:lnSpc>
            </a:pPr>
            <a:r>
              <a:rPr lang="en-US" sz="1852" spc="-37">
                <a:solidFill>
                  <a:srgbClr val="FFF8F8"/>
                </a:solidFill>
                <a:latin typeface="Open Sauce"/>
                <a:ea typeface="Open Sauce"/>
                <a:cs typeface="Open Sauce"/>
                <a:sym typeface="Open Sauce"/>
              </a:rPr>
              <a:t>Warehouse Operations &amp; Information Technology</a:t>
            </a:r>
          </a:p>
          <a:p>
            <a:pPr algn="l">
              <a:lnSpc>
                <a:spcPts val="2593"/>
              </a:lnSpc>
            </a:pPr>
          </a:p>
          <a:p>
            <a:pPr algn="l">
              <a:lnSpc>
                <a:spcPts val="2593"/>
              </a:lnSpc>
            </a:pPr>
            <a:r>
              <a:rPr lang="en-US" sz="1852" spc="-37">
                <a:solidFill>
                  <a:srgbClr val="FFF8F8"/>
                </a:solidFill>
                <a:latin typeface="Open Sauce"/>
                <a:ea typeface="Open Sauce"/>
                <a:cs typeface="Open Sauce"/>
                <a:sym typeface="Open Sauce"/>
              </a:rPr>
              <a:t>Warehouse Operations manage the physical receipt, storage, and movement of goods within the facility. This physical activity is managed and optimized by Information Technology (IT), which includes systems like WMS and data analysis tools. IT provides the crucial real-time visibility and communication needed to streamline the complex processes of the warehouse</a:t>
            </a:r>
          </a:p>
          <a:p>
            <a:pPr algn="l">
              <a:lnSpc>
                <a:spcPts val="2593"/>
              </a:lnSpc>
              <a:spcBef>
                <a:spcPct val="0"/>
              </a:spcBef>
            </a:pPr>
          </a:p>
        </p:txBody>
      </p:sp>
      <p:grpSp>
        <p:nvGrpSpPr>
          <p:cNvPr name="Group 20" id="20"/>
          <p:cNvGrpSpPr/>
          <p:nvPr/>
        </p:nvGrpSpPr>
        <p:grpSpPr>
          <a:xfrm rot="0">
            <a:off x="13372944" y="3156611"/>
            <a:ext cx="3886356" cy="1170725"/>
            <a:chOff x="0" y="0"/>
            <a:chExt cx="1381445" cy="416146"/>
          </a:xfrm>
        </p:grpSpPr>
        <p:sp>
          <p:nvSpPr>
            <p:cNvPr name="Freeform 21" id="21"/>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22" id="22"/>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23" id="23"/>
          <p:cNvSpPr txBox="true"/>
          <p:nvPr/>
        </p:nvSpPr>
        <p:spPr>
          <a:xfrm rot="0">
            <a:off x="13610600" y="3305729"/>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Avg sales &amp; orders by customers</a:t>
            </a:r>
          </a:p>
        </p:txBody>
      </p:sp>
      <p:grpSp>
        <p:nvGrpSpPr>
          <p:cNvPr name="Group 24" id="24"/>
          <p:cNvGrpSpPr/>
          <p:nvPr/>
        </p:nvGrpSpPr>
        <p:grpSpPr>
          <a:xfrm rot="0">
            <a:off x="629873" y="1672125"/>
            <a:ext cx="12362930" cy="6648525"/>
            <a:chOff x="0" y="0"/>
            <a:chExt cx="1146890" cy="616773"/>
          </a:xfrm>
        </p:grpSpPr>
        <p:sp>
          <p:nvSpPr>
            <p:cNvPr name="Freeform 25" id="25"/>
            <p:cNvSpPr/>
            <p:nvPr/>
          </p:nvSpPr>
          <p:spPr>
            <a:xfrm flipH="false" flipV="false" rot="0">
              <a:off x="0" y="0"/>
              <a:ext cx="1146890" cy="616773"/>
            </a:xfrm>
            <a:custGeom>
              <a:avLst/>
              <a:gdLst/>
              <a:ahLst/>
              <a:cxnLst/>
              <a:rect r="r" b="b" t="t" l="l"/>
              <a:pathLst>
                <a:path h="616773" w="1146890">
                  <a:moveTo>
                    <a:pt x="9393" y="0"/>
                  </a:moveTo>
                  <a:lnTo>
                    <a:pt x="1137497" y="0"/>
                  </a:lnTo>
                  <a:cubicBezTo>
                    <a:pt x="1142684" y="0"/>
                    <a:pt x="1146890" y="4206"/>
                    <a:pt x="1146890" y="9393"/>
                  </a:cubicBezTo>
                  <a:lnTo>
                    <a:pt x="1146890" y="607380"/>
                  </a:lnTo>
                  <a:cubicBezTo>
                    <a:pt x="1146890" y="609871"/>
                    <a:pt x="1145900" y="612261"/>
                    <a:pt x="1144139" y="614022"/>
                  </a:cubicBezTo>
                  <a:cubicBezTo>
                    <a:pt x="1142377" y="615784"/>
                    <a:pt x="1139988" y="616773"/>
                    <a:pt x="1137497" y="616773"/>
                  </a:cubicBezTo>
                  <a:lnTo>
                    <a:pt x="9393" y="616773"/>
                  </a:lnTo>
                  <a:cubicBezTo>
                    <a:pt x="4206" y="616773"/>
                    <a:pt x="0" y="612568"/>
                    <a:pt x="0" y="607380"/>
                  </a:cubicBezTo>
                  <a:lnTo>
                    <a:pt x="0" y="9393"/>
                  </a:lnTo>
                  <a:cubicBezTo>
                    <a:pt x="0" y="4206"/>
                    <a:pt x="4206" y="0"/>
                    <a:pt x="9393" y="0"/>
                  </a:cubicBezTo>
                  <a:close/>
                </a:path>
              </a:pathLst>
            </a:custGeom>
            <a:blipFill>
              <a:blip r:embed="rId4"/>
              <a:stretch>
                <a:fillRect l="0" t="-1601" r="0" b="-1601"/>
              </a:stretch>
            </a:blipFill>
          </p:spPr>
        </p:sp>
      </p:grpSp>
      <p:grpSp>
        <p:nvGrpSpPr>
          <p:cNvPr name="Group 26" id="26"/>
          <p:cNvGrpSpPr/>
          <p:nvPr/>
        </p:nvGrpSpPr>
        <p:grpSpPr>
          <a:xfrm rot="0">
            <a:off x="13372944" y="7248458"/>
            <a:ext cx="3886356" cy="1170725"/>
            <a:chOff x="0" y="0"/>
            <a:chExt cx="1381445" cy="416146"/>
          </a:xfrm>
        </p:grpSpPr>
        <p:sp>
          <p:nvSpPr>
            <p:cNvPr name="Freeform 27" id="27"/>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28" id="28"/>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29" id="29"/>
          <p:cNvSpPr txBox="true"/>
          <p:nvPr/>
        </p:nvSpPr>
        <p:spPr>
          <a:xfrm rot="0">
            <a:off x="13610600" y="7397576"/>
            <a:ext cx="3411045"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 Contact title  Segmentation &amp; sales</a:t>
            </a:r>
          </a:p>
        </p:txBody>
      </p:sp>
      <p:grpSp>
        <p:nvGrpSpPr>
          <p:cNvPr name="Group 30" id="30"/>
          <p:cNvGrpSpPr/>
          <p:nvPr/>
        </p:nvGrpSpPr>
        <p:grpSpPr>
          <a:xfrm rot="0">
            <a:off x="13372944" y="8736286"/>
            <a:ext cx="3886356" cy="1170725"/>
            <a:chOff x="0" y="0"/>
            <a:chExt cx="1381445" cy="416146"/>
          </a:xfrm>
        </p:grpSpPr>
        <p:sp>
          <p:nvSpPr>
            <p:cNvPr name="Freeform 31" id="31"/>
            <p:cNvSpPr/>
            <p:nvPr/>
          </p:nvSpPr>
          <p:spPr>
            <a:xfrm flipH="false" flipV="false" rot="0">
              <a:off x="0" y="0"/>
              <a:ext cx="1381445" cy="416146"/>
            </a:xfrm>
            <a:custGeom>
              <a:avLst/>
              <a:gdLst/>
              <a:ahLst/>
              <a:cxnLst/>
              <a:rect r="r" b="b" t="t" l="l"/>
              <a:pathLst>
                <a:path h="416146" w="1381445">
                  <a:moveTo>
                    <a:pt x="29881" y="0"/>
                  </a:moveTo>
                  <a:lnTo>
                    <a:pt x="1351563" y="0"/>
                  </a:lnTo>
                  <a:cubicBezTo>
                    <a:pt x="1368066" y="0"/>
                    <a:pt x="1381445" y="13378"/>
                    <a:pt x="1381445" y="29881"/>
                  </a:cubicBezTo>
                  <a:lnTo>
                    <a:pt x="1381445" y="386265"/>
                  </a:lnTo>
                  <a:cubicBezTo>
                    <a:pt x="1381445" y="394190"/>
                    <a:pt x="1378296" y="401790"/>
                    <a:pt x="1372693" y="407394"/>
                  </a:cubicBezTo>
                  <a:cubicBezTo>
                    <a:pt x="1367089" y="412998"/>
                    <a:pt x="1359488" y="416146"/>
                    <a:pt x="1351563" y="416146"/>
                  </a:cubicBezTo>
                  <a:lnTo>
                    <a:pt x="29881" y="416146"/>
                  </a:lnTo>
                  <a:cubicBezTo>
                    <a:pt x="21956" y="416146"/>
                    <a:pt x="14356" y="412998"/>
                    <a:pt x="8752" y="407394"/>
                  </a:cubicBezTo>
                  <a:cubicBezTo>
                    <a:pt x="3148" y="401790"/>
                    <a:pt x="0" y="394190"/>
                    <a:pt x="0" y="386265"/>
                  </a:cubicBezTo>
                  <a:lnTo>
                    <a:pt x="0" y="29881"/>
                  </a:lnTo>
                  <a:cubicBezTo>
                    <a:pt x="0" y="21956"/>
                    <a:pt x="3148" y="14356"/>
                    <a:pt x="8752" y="8752"/>
                  </a:cubicBezTo>
                  <a:cubicBezTo>
                    <a:pt x="14356" y="3148"/>
                    <a:pt x="21956" y="0"/>
                    <a:pt x="29881" y="0"/>
                  </a:cubicBezTo>
                  <a:close/>
                </a:path>
              </a:pathLst>
            </a:custGeom>
            <a:solidFill>
              <a:srgbClr val="000000">
                <a:alpha val="0"/>
              </a:srgbClr>
            </a:solidFill>
            <a:ln w="19050" cap="sq">
              <a:solidFill>
                <a:srgbClr val="1D1B1A"/>
              </a:solidFill>
              <a:prstDash val="solid"/>
              <a:miter/>
            </a:ln>
          </p:spPr>
        </p:sp>
        <p:sp>
          <p:nvSpPr>
            <p:cNvPr name="TextBox 32" id="32"/>
            <p:cNvSpPr txBox="true"/>
            <p:nvPr/>
          </p:nvSpPr>
          <p:spPr>
            <a:xfrm>
              <a:off x="0" y="85725"/>
              <a:ext cx="1381445" cy="330421"/>
            </a:xfrm>
            <a:prstGeom prst="rect">
              <a:avLst/>
            </a:prstGeom>
          </p:spPr>
          <p:txBody>
            <a:bodyPr anchor="ctr" rtlCol="false" tIns="50800" lIns="50800" bIns="50800" rIns="50800"/>
            <a:lstStyle/>
            <a:p>
              <a:pPr algn="ctr">
                <a:lnSpc>
                  <a:spcPts val="1944"/>
                </a:lnSpc>
              </a:pPr>
            </a:p>
          </p:txBody>
        </p:sp>
      </p:grpSp>
      <p:sp>
        <p:nvSpPr>
          <p:cNvPr name="TextBox 33" id="33"/>
          <p:cNvSpPr txBox="true"/>
          <p:nvPr/>
        </p:nvSpPr>
        <p:spPr>
          <a:xfrm rot="0">
            <a:off x="13743869" y="8846614"/>
            <a:ext cx="3144507" cy="824865"/>
          </a:xfrm>
          <a:prstGeom prst="rect">
            <a:avLst/>
          </a:prstGeom>
        </p:spPr>
        <p:txBody>
          <a:bodyPr anchor="t" rtlCol="false" tIns="0" lIns="0" bIns="0" rIns="0">
            <a:spAutoFit/>
          </a:bodyPr>
          <a:lstStyle/>
          <a:p>
            <a:pPr algn="ctr">
              <a:lnSpc>
                <a:spcPts val="3359"/>
              </a:lnSpc>
              <a:spcBef>
                <a:spcPct val="0"/>
              </a:spcBef>
            </a:pPr>
            <a:r>
              <a:rPr lang="en-US" sz="2400" spc="-48">
                <a:solidFill>
                  <a:srgbClr val="1D1B1A"/>
                </a:solidFill>
                <a:latin typeface="Open Sauce"/>
                <a:ea typeface="Open Sauce"/>
                <a:cs typeface="Open Sauce"/>
                <a:sym typeface="Open Sauce"/>
              </a:rPr>
              <a:t>Top 5 copmanies sales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28700" y="1481347"/>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4429712" y="3319190"/>
            <a:ext cx="3184401" cy="3202081"/>
            <a:chOff x="0" y="0"/>
            <a:chExt cx="838690" cy="843346"/>
          </a:xfrm>
        </p:grpSpPr>
        <p:sp>
          <p:nvSpPr>
            <p:cNvPr name="Freeform 5" id="5"/>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7" id="7"/>
          <p:cNvGrpSpPr/>
          <p:nvPr/>
        </p:nvGrpSpPr>
        <p:grpSpPr>
          <a:xfrm rot="0">
            <a:off x="11249788" y="3319190"/>
            <a:ext cx="3184401" cy="3202081"/>
            <a:chOff x="0" y="0"/>
            <a:chExt cx="838690" cy="843346"/>
          </a:xfrm>
        </p:grpSpPr>
        <p:sp>
          <p:nvSpPr>
            <p:cNvPr name="Freeform 8" id="8"/>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9" id="9"/>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0" id="10"/>
          <p:cNvGrpSpPr/>
          <p:nvPr/>
        </p:nvGrpSpPr>
        <p:grpSpPr>
          <a:xfrm rot="0">
            <a:off x="14436428" y="6521270"/>
            <a:ext cx="3184401" cy="3202081"/>
            <a:chOff x="0" y="0"/>
            <a:chExt cx="838690" cy="843346"/>
          </a:xfrm>
        </p:grpSpPr>
        <p:sp>
          <p:nvSpPr>
            <p:cNvPr name="Freeform 11" id="11"/>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000000">
                <a:alpha val="0"/>
              </a:srgbClr>
            </a:solidFill>
            <a:ln w="19050" cap="sq">
              <a:solidFill>
                <a:srgbClr val="1D1B1A"/>
              </a:solidFill>
              <a:prstDash val="solid"/>
              <a:miter/>
            </a:ln>
          </p:spPr>
        </p:sp>
        <p:sp>
          <p:nvSpPr>
            <p:cNvPr name="TextBox 12" id="12"/>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grpSp>
        <p:nvGrpSpPr>
          <p:cNvPr name="Group 13" id="13"/>
          <p:cNvGrpSpPr/>
          <p:nvPr/>
        </p:nvGrpSpPr>
        <p:grpSpPr>
          <a:xfrm rot="0">
            <a:off x="11256504" y="6521270"/>
            <a:ext cx="3184401" cy="3202081"/>
            <a:chOff x="0" y="0"/>
            <a:chExt cx="838690" cy="843346"/>
          </a:xfrm>
        </p:grpSpPr>
        <p:sp>
          <p:nvSpPr>
            <p:cNvPr name="Freeform 14" id="14"/>
            <p:cNvSpPr/>
            <p:nvPr/>
          </p:nvSpPr>
          <p:spPr>
            <a:xfrm flipH="false" flipV="false" rot="0">
              <a:off x="0" y="0"/>
              <a:ext cx="838690" cy="843346"/>
            </a:xfrm>
            <a:custGeom>
              <a:avLst/>
              <a:gdLst/>
              <a:ahLst/>
              <a:cxnLst/>
              <a:rect r="r" b="b" t="t" l="l"/>
              <a:pathLst>
                <a:path h="843346" w="838690">
                  <a:moveTo>
                    <a:pt x="36468" y="0"/>
                  </a:moveTo>
                  <a:lnTo>
                    <a:pt x="802222" y="0"/>
                  </a:lnTo>
                  <a:cubicBezTo>
                    <a:pt x="811894" y="0"/>
                    <a:pt x="821170" y="3842"/>
                    <a:pt x="828009" y="10681"/>
                  </a:cubicBezTo>
                  <a:cubicBezTo>
                    <a:pt x="834848" y="17520"/>
                    <a:pt x="838690" y="26796"/>
                    <a:pt x="838690" y="36468"/>
                  </a:cubicBezTo>
                  <a:lnTo>
                    <a:pt x="838690" y="806878"/>
                  </a:lnTo>
                  <a:cubicBezTo>
                    <a:pt x="838690" y="827019"/>
                    <a:pt x="822363" y="843346"/>
                    <a:pt x="802222" y="843346"/>
                  </a:cubicBezTo>
                  <a:lnTo>
                    <a:pt x="36468" y="843346"/>
                  </a:lnTo>
                  <a:cubicBezTo>
                    <a:pt x="26796" y="843346"/>
                    <a:pt x="17520" y="839504"/>
                    <a:pt x="10681" y="832665"/>
                  </a:cubicBezTo>
                  <a:cubicBezTo>
                    <a:pt x="3842" y="825826"/>
                    <a:pt x="0" y="816550"/>
                    <a:pt x="0" y="806878"/>
                  </a:cubicBezTo>
                  <a:lnTo>
                    <a:pt x="0" y="36468"/>
                  </a:lnTo>
                  <a:cubicBezTo>
                    <a:pt x="0" y="26796"/>
                    <a:pt x="3842" y="17520"/>
                    <a:pt x="10681" y="10681"/>
                  </a:cubicBezTo>
                  <a:cubicBezTo>
                    <a:pt x="17520" y="3842"/>
                    <a:pt x="26796" y="0"/>
                    <a:pt x="36468" y="0"/>
                  </a:cubicBezTo>
                  <a:close/>
                </a:path>
              </a:pathLst>
            </a:custGeom>
            <a:solidFill>
              <a:srgbClr val="F82929"/>
            </a:solidFill>
            <a:ln w="19050" cap="sq">
              <a:solidFill>
                <a:srgbClr val="1D1B1A"/>
              </a:solidFill>
              <a:prstDash val="solid"/>
              <a:miter/>
            </a:ln>
          </p:spPr>
        </p:sp>
        <p:sp>
          <p:nvSpPr>
            <p:cNvPr name="TextBox 15" id="15"/>
            <p:cNvSpPr txBox="true"/>
            <p:nvPr/>
          </p:nvSpPr>
          <p:spPr>
            <a:xfrm>
              <a:off x="0" y="47625"/>
              <a:ext cx="838690" cy="795721"/>
            </a:xfrm>
            <a:prstGeom prst="rect">
              <a:avLst/>
            </a:prstGeom>
          </p:spPr>
          <p:txBody>
            <a:bodyPr anchor="ctr" rtlCol="false" tIns="50800" lIns="50800" bIns="50800" rIns="50800"/>
            <a:lstStyle/>
            <a:p>
              <a:pPr algn="ctr">
                <a:lnSpc>
                  <a:spcPts val="1134"/>
                </a:lnSpc>
              </a:pPr>
            </a:p>
          </p:txBody>
        </p:sp>
      </p:grpSp>
      <p:sp>
        <p:nvSpPr>
          <p:cNvPr name="TextBox 16" id="16"/>
          <p:cNvSpPr txBox="true"/>
          <p:nvPr/>
        </p:nvSpPr>
        <p:spPr>
          <a:xfrm rot="0">
            <a:off x="511837" y="2047035"/>
            <a:ext cx="13339709" cy="1863400"/>
          </a:xfrm>
          <a:prstGeom prst="rect">
            <a:avLst/>
          </a:prstGeom>
        </p:spPr>
        <p:txBody>
          <a:bodyPr anchor="t" rtlCol="false" tIns="0" lIns="0" bIns="0" rIns="0">
            <a:spAutoFit/>
          </a:bodyPr>
          <a:lstStyle/>
          <a:p>
            <a:pPr algn="ctr">
              <a:lnSpc>
                <a:spcPts val="7158"/>
              </a:lnSpc>
            </a:pPr>
            <a:r>
              <a:rPr lang="en-US" sz="7380">
                <a:solidFill>
                  <a:srgbClr val="1D1B1A"/>
                </a:solidFill>
                <a:latin typeface="League Spartan"/>
                <a:ea typeface="League Spartan"/>
                <a:cs typeface="League Spartan"/>
                <a:sym typeface="League Spartan"/>
              </a:rPr>
              <a:t>PRODUCT PERFORMANCE                     ANALYSIS</a:t>
            </a:r>
          </a:p>
        </p:txBody>
      </p:sp>
      <p:grpSp>
        <p:nvGrpSpPr>
          <p:cNvPr name="Group 17" id="17"/>
          <p:cNvGrpSpPr/>
          <p:nvPr/>
        </p:nvGrpSpPr>
        <p:grpSpPr>
          <a:xfrm rot="0">
            <a:off x="305642" y="4163853"/>
            <a:ext cx="10337886" cy="5559498"/>
            <a:chOff x="0" y="0"/>
            <a:chExt cx="1146890" cy="616773"/>
          </a:xfrm>
        </p:grpSpPr>
        <p:sp>
          <p:nvSpPr>
            <p:cNvPr name="Freeform 18" id="18"/>
            <p:cNvSpPr/>
            <p:nvPr/>
          </p:nvSpPr>
          <p:spPr>
            <a:xfrm flipH="false" flipV="false" rot="0">
              <a:off x="0" y="0"/>
              <a:ext cx="1146890" cy="616773"/>
            </a:xfrm>
            <a:custGeom>
              <a:avLst/>
              <a:gdLst/>
              <a:ahLst/>
              <a:cxnLst/>
              <a:rect r="r" b="b" t="t" l="l"/>
              <a:pathLst>
                <a:path h="616773" w="1146890">
                  <a:moveTo>
                    <a:pt x="11233" y="0"/>
                  </a:moveTo>
                  <a:lnTo>
                    <a:pt x="1135657" y="0"/>
                  </a:lnTo>
                  <a:cubicBezTo>
                    <a:pt x="1141861" y="0"/>
                    <a:pt x="1146890" y="5029"/>
                    <a:pt x="1146890" y="11233"/>
                  </a:cubicBezTo>
                  <a:lnTo>
                    <a:pt x="1146890" y="605540"/>
                  </a:lnTo>
                  <a:cubicBezTo>
                    <a:pt x="1146890" y="608519"/>
                    <a:pt x="1145706" y="611377"/>
                    <a:pt x="1143600" y="613483"/>
                  </a:cubicBezTo>
                  <a:cubicBezTo>
                    <a:pt x="1141493" y="615590"/>
                    <a:pt x="1138636" y="616773"/>
                    <a:pt x="1135657" y="616773"/>
                  </a:cubicBezTo>
                  <a:lnTo>
                    <a:pt x="11233" y="616773"/>
                  </a:lnTo>
                  <a:cubicBezTo>
                    <a:pt x="8254" y="616773"/>
                    <a:pt x="5397" y="615590"/>
                    <a:pt x="3290" y="613483"/>
                  </a:cubicBezTo>
                  <a:cubicBezTo>
                    <a:pt x="1184" y="611377"/>
                    <a:pt x="0" y="608519"/>
                    <a:pt x="0" y="605540"/>
                  </a:cubicBezTo>
                  <a:lnTo>
                    <a:pt x="0" y="11233"/>
                  </a:lnTo>
                  <a:cubicBezTo>
                    <a:pt x="0" y="8254"/>
                    <a:pt x="1184" y="5397"/>
                    <a:pt x="3290" y="3290"/>
                  </a:cubicBezTo>
                  <a:cubicBezTo>
                    <a:pt x="5397" y="1184"/>
                    <a:pt x="8254" y="0"/>
                    <a:pt x="11233" y="0"/>
                  </a:cubicBezTo>
                  <a:close/>
                </a:path>
              </a:pathLst>
            </a:custGeom>
            <a:blipFill>
              <a:blip r:embed="rId4"/>
              <a:stretch>
                <a:fillRect l="0" t="-2298" r="0" b="-2298"/>
              </a:stretch>
            </a:blipFill>
          </p:spPr>
        </p:sp>
      </p:grpSp>
      <p:sp>
        <p:nvSpPr>
          <p:cNvPr name="TextBox 19" id="19"/>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 AGENCY COMPANY</a:t>
            </a:r>
            <a:r>
              <a:rPr lang="en-US" b="true" sz="2298" spc="-149">
                <a:solidFill>
                  <a:srgbClr val="1D1B1A"/>
                </a:solidFill>
                <a:latin typeface="Open Sauce Bold"/>
                <a:ea typeface="Open Sauce Bold"/>
                <a:cs typeface="Open Sauce Bold"/>
                <a:sym typeface="Open Sauce Bold"/>
              </a:rPr>
              <a:t> </a:t>
            </a:r>
          </a:p>
        </p:txBody>
      </p:sp>
      <p:sp>
        <p:nvSpPr>
          <p:cNvPr name="TextBox 20" id="20"/>
          <p:cNvSpPr txBox="true"/>
          <p:nvPr/>
        </p:nvSpPr>
        <p:spPr>
          <a:xfrm rot="0">
            <a:off x="11252027" y="4376956"/>
            <a:ext cx="3177685"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Top sales by category</a:t>
            </a:r>
          </a:p>
        </p:txBody>
      </p:sp>
      <p:sp>
        <p:nvSpPr>
          <p:cNvPr name="TextBox 21" id="21"/>
          <p:cNvSpPr txBox="true"/>
          <p:nvPr/>
        </p:nvSpPr>
        <p:spPr>
          <a:xfrm rot="0">
            <a:off x="14429712" y="4483413"/>
            <a:ext cx="3184401"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Top 10 selling products</a:t>
            </a:r>
          </a:p>
        </p:txBody>
      </p:sp>
      <p:sp>
        <p:nvSpPr>
          <p:cNvPr name="TextBox 22" id="22"/>
          <p:cNvSpPr txBox="true"/>
          <p:nvPr/>
        </p:nvSpPr>
        <p:spPr>
          <a:xfrm rot="0">
            <a:off x="11299332" y="7840974"/>
            <a:ext cx="3173208" cy="505523"/>
          </a:xfrm>
          <a:prstGeom prst="rect">
            <a:avLst/>
          </a:prstGeom>
        </p:spPr>
        <p:txBody>
          <a:bodyPr anchor="t" rtlCol="false" tIns="0" lIns="0" bIns="0" rIns="0">
            <a:spAutoFit/>
          </a:bodyPr>
          <a:lstStyle/>
          <a:p>
            <a:pPr algn="ctr">
              <a:lnSpc>
                <a:spcPts val="4161"/>
              </a:lnSpc>
              <a:spcBef>
                <a:spcPct val="0"/>
              </a:spcBef>
            </a:pPr>
            <a:r>
              <a:rPr lang="en-US" sz="2972" spc="-59">
                <a:solidFill>
                  <a:srgbClr val="FFF8F8"/>
                </a:solidFill>
                <a:latin typeface="Open Sauce"/>
                <a:ea typeface="Open Sauce"/>
                <a:cs typeface="Open Sauce"/>
                <a:sym typeface="Open Sauce"/>
              </a:rPr>
              <a:t>No.of products</a:t>
            </a:r>
          </a:p>
        </p:txBody>
      </p:sp>
      <p:sp>
        <p:nvSpPr>
          <p:cNvPr name="TextBox 23" id="23"/>
          <p:cNvSpPr txBox="true"/>
          <p:nvPr/>
        </p:nvSpPr>
        <p:spPr>
          <a:xfrm rot="0">
            <a:off x="14827977" y="7579036"/>
            <a:ext cx="2401302" cy="1029398"/>
          </a:xfrm>
          <a:prstGeom prst="rect">
            <a:avLst/>
          </a:prstGeom>
        </p:spPr>
        <p:txBody>
          <a:bodyPr anchor="t" rtlCol="false" tIns="0" lIns="0" bIns="0" rIns="0">
            <a:spAutoFit/>
          </a:bodyPr>
          <a:lstStyle/>
          <a:p>
            <a:pPr algn="ctr">
              <a:lnSpc>
                <a:spcPts val="4161"/>
              </a:lnSpc>
              <a:spcBef>
                <a:spcPct val="0"/>
              </a:spcBef>
            </a:pPr>
            <a:r>
              <a:rPr lang="en-US" sz="2972" spc="-59">
                <a:solidFill>
                  <a:srgbClr val="1D1B1A"/>
                </a:solidFill>
                <a:latin typeface="Open Sauce"/>
                <a:ea typeface="Open Sauce"/>
                <a:cs typeface="Open Sauce"/>
                <a:sym typeface="Open Sauce"/>
              </a:rPr>
              <a:t>Avg sales per prodcuts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8F8"/>
        </a:solidFill>
      </p:bgPr>
    </p:bg>
    <p:spTree>
      <p:nvGrpSpPr>
        <p:cNvPr id="1" name=""/>
        <p:cNvGrpSpPr/>
        <p:nvPr/>
      </p:nvGrpSpPr>
      <p:grpSpPr>
        <a:xfrm>
          <a:off x="0" y="0"/>
          <a:ext cx="0" cy="0"/>
          <a:chOff x="0" y="0"/>
          <a:chExt cx="0" cy="0"/>
        </a:xfrm>
      </p:grpSpPr>
      <p:sp>
        <p:nvSpPr>
          <p:cNvPr name="AutoShape 2" id="2"/>
          <p:cNvSpPr/>
          <p:nvPr/>
        </p:nvSpPr>
        <p:spPr>
          <a:xfrm>
            <a:off x="1008185" y="1456973"/>
            <a:ext cx="16230600" cy="0"/>
          </a:xfrm>
          <a:prstGeom prst="line">
            <a:avLst/>
          </a:prstGeom>
          <a:ln cap="flat" w="19050">
            <a:solidFill>
              <a:srgbClr val="1D1B1A"/>
            </a:solidFill>
            <a:prstDash val="solid"/>
            <a:headEnd type="none" len="sm" w="sm"/>
            <a:tailEnd type="none" len="sm" w="sm"/>
          </a:ln>
        </p:spPr>
      </p:sp>
      <p:sp>
        <p:nvSpPr>
          <p:cNvPr name="Freeform 3" id="3"/>
          <p:cNvSpPr/>
          <p:nvPr/>
        </p:nvSpPr>
        <p:spPr>
          <a:xfrm flipH="false" flipV="false" rot="0">
            <a:off x="1028700" y="587115"/>
            <a:ext cx="771240" cy="490469"/>
          </a:xfrm>
          <a:custGeom>
            <a:avLst/>
            <a:gdLst/>
            <a:ahLst/>
            <a:cxnLst/>
            <a:rect r="r" b="b" t="t" l="l"/>
            <a:pathLst>
              <a:path h="490469" w="771240">
                <a:moveTo>
                  <a:pt x="0" y="0"/>
                </a:moveTo>
                <a:lnTo>
                  <a:pt x="771240" y="0"/>
                </a:lnTo>
                <a:lnTo>
                  <a:pt x="771240" y="490469"/>
                </a:lnTo>
                <a:lnTo>
                  <a:pt x="0" y="4904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2772532" y="1854663"/>
            <a:ext cx="4960545" cy="1118420"/>
            <a:chOff x="0" y="0"/>
            <a:chExt cx="1306481" cy="294563"/>
          </a:xfrm>
        </p:grpSpPr>
        <p:sp>
          <p:nvSpPr>
            <p:cNvPr name="Freeform 5" id="5"/>
            <p:cNvSpPr/>
            <p:nvPr/>
          </p:nvSpPr>
          <p:spPr>
            <a:xfrm flipH="false" flipV="false" rot="0">
              <a:off x="0" y="0"/>
              <a:ext cx="1306481" cy="294563"/>
            </a:xfrm>
            <a:custGeom>
              <a:avLst/>
              <a:gdLst/>
              <a:ahLst/>
              <a:cxnLst/>
              <a:rect r="r" b="b" t="t" l="l"/>
              <a:pathLst>
                <a:path h="294563" w="1306481">
                  <a:moveTo>
                    <a:pt x="23410" y="0"/>
                  </a:moveTo>
                  <a:lnTo>
                    <a:pt x="1283070" y="0"/>
                  </a:lnTo>
                  <a:cubicBezTo>
                    <a:pt x="1296000" y="0"/>
                    <a:pt x="1306481" y="10481"/>
                    <a:pt x="1306481" y="23410"/>
                  </a:cubicBezTo>
                  <a:lnTo>
                    <a:pt x="1306481" y="271153"/>
                  </a:lnTo>
                  <a:cubicBezTo>
                    <a:pt x="1306481" y="284082"/>
                    <a:pt x="1296000" y="294563"/>
                    <a:pt x="1283070" y="294563"/>
                  </a:cubicBezTo>
                  <a:lnTo>
                    <a:pt x="23410" y="294563"/>
                  </a:lnTo>
                  <a:cubicBezTo>
                    <a:pt x="10481" y="294563"/>
                    <a:pt x="0" y="284082"/>
                    <a:pt x="0" y="271153"/>
                  </a:cubicBezTo>
                  <a:lnTo>
                    <a:pt x="0" y="23410"/>
                  </a:lnTo>
                  <a:cubicBezTo>
                    <a:pt x="0" y="10481"/>
                    <a:pt x="10481" y="0"/>
                    <a:pt x="23410" y="0"/>
                  </a:cubicBezTo>
                  <a:close/>
                </a:path>
              </a:pathLst>
            </a:custGeom>
            <a:solidFill>
              <a:srgbClr val="F82929"/>
            </a:solidFill>
            <a:ln w="19050" cap="sq">
              <a:solidFill>
                <a:srgbClr val="1D1B1A"/>
              </a:solidFill>
              <a:prstDash val="solid"/>
              <a:miter/>
            </a:ln>
          </p:spPr>
        </p:sp>
        <p:sp>
          <p:nvSpPr>
            <p:cNvPr name="TextBox 6" id="6"/>
            <p:cNvSpPr txBox="true"/>
            <p:nvPr/>
          </p:nvSpPr>
          <p:spPr>
            <a:xfrm>
              <a:off x="0" y="47625"/>
              <a:ext cx="1306481" cy="246938"/>
            </a:xfrm>
            <a:prstGeom prst="rect">
              <a:avLst/>
            </a:prstGeom>
          </p:spPr>
          <p:txBody>
            <a:bodyPr anchor="ctr" rtlCol="false" tIns="50800" lIns="50800" bIns="50800" rIns="50800"/>
            <a:lstStyle/>
            <a:p>
              <a:pPr algn="ctr">
                <a:lnSpc>
                  <a:spcPts val="1134"/>
                </a:lnSpc>
              </a:pPr>
            </a:p>
          </p:txBody>
        </p:sp>
      </p:grpSp>
      <p:sp>
        <p:nvSpPr>
          <p:cNvPr name="Freeform 7" id="7"/>
          <p:cNvSpPr/>
          <p:nvPr/>
        </p:nvSpPr>
        <p:spPr>
          <a:xfrm flipH="false" flipV="false" rot="0">
            <a:off x="1216078" y="7838592"/>
            <a:ext cx="610159" cy="610159"/>
          </a:xfrm>
          <a:custGeom>
            <a:avLst/>
            <a:gdLst/>
            <a:ahLst/>
            <a:cxnLst/>
            <a:rect r="r" b="b" t="t" l="l"/>
            <a:pathLst>
              <a:path h="610159" w="610159">
                <a:moveTo>
                  <a:pt x="0" y="0"/>
                </a:moveTo>
                <a:lnTo>
                  <a:pt x="610159" y="0"/>
                </a:lnTo>
                <a:lnTo>
                  <a:pt x="610159" y="610159"/>
                </a:lnTo>
                <a:lnTo>
                  <a:pt x="0" y="6101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2772532" y="4025080"/>
            <a:ext cx="4960545" cy="1385708"/>
            <a:chOff x="0" y="0"/>
            <a:chExt cx="1306481" cy="364960"/>
          </a:xfrm>
        </p:grpSpPr>
        <p:sp>
          <p:nvSpPr>
            <p:cNvPr name="Freeform 9" id="9"/>
            <p:cNvSpPr/>
            <p:nvPr/>
          </p:nvSpPr>
          <p:spPr>
            <a:xfrm flipH="false" flipV="false" rot="0">
              <a:off x="0" y="0"/>
              <a:ext cx="1306481" cy="364960"/>
            </a:xfrm>
            <a:custGeom>
              <a:avLst/>
              <a:gdLst/>
              <a:ahLst/>
              <a:cxnLst/>
              <a:rect r="r" b="b" t="t" l="l"/>
              <a:pathLst>
                <a:path h="364960" w="1306481">
                  <a:moveTo>
                    <a:pt x="23410" y="0"/>
                  </a:moveTo>
                  <a:lnTo>
                    <a:pt x="1283070" y="0"/>
                  </a:lnTo>
                  <a:cubicBezTo>
                    <a:pt x="1296000" y="0"/>
                    <a:pt x="1306481" y="10481"/>
                    <a:pt x="1306481" y="23410"/>
                  </a:cubicBezTo>
                  <a:lnTo>
                    <a:pt x="1306481" y="341550"/>
                  </a:lnTo>
                  <a:cubicBezTo>
                    <a:pt x="1306481" y="354479"/>
                    <a:pt x="1296000" y="364960"/>
                    <a:pt x="1283070" y="364960"/>
                  </a:cubicBezTo>
                  <a:lnTo>
                    <a:pt x="23410" y="364960"/>
                  </a:lnTo>
                  <a:cubicBezTo>
                    <a:pt x="10481" y="364960"/>
                    <a:pt x="0" y="354479"/>
                    <a:pt x="0" y="341550"/>
                  </a:cubicBezTo>
                  <a:lnTo>
                    <a:pt x="0" y="23410"/>
                  </a:lnTo>
                  <a:cubicBezTo>
                    <a:pt x="0" y="10481"/>
                    <a:pt x="10481" y="0"/>
                    <a:pt x="23410" y="0"/>
                  </a:cubicBezTo>
                  <a:close/>
                </a:path>
              </a:pathLst>
            </a:custGeom>
            <a:solidFill>
              <a:srgbClr val="F82929"/>
            </a:solidFill>
            <a:ln w="19050" cap="sq">
              <a:solidFill>
                <a:srgbClr val="1D1B1A"/>
              </a:solidFill>
              <a:prstDash val="solid"/>
              <a:miter/>
            </a:ln>
          </p:spPr>
        </p:sp>
        <p:sp>
          <p:nvSpPr>
            <p:cNvPr name="TextBox 10" id="10"/>
            <p:cNvSpPr txBox="true"/>
            <p:nvPr/>
          </p:nvSpPr>
          <p:spPr>
            <a:xfrm>
              <a:off x="0" y="47625"/>
              <a:ext cx="1306481" cy="317335"/>
            </a:xfrm>
            <a:prstGeom prst="rect">
              <a:avLst/>
            </a:prstGeom>
          </p:spPr>
          <p:txBody>
            <a:bodyPr anchor="ctr" rtlCol="false" tIns="50800" lIns="50800" bIns="50800" rIns="50800"/>
            <a:lstStyle/>
            <a:p>
              <a:pPr algn="ctr">
                <a:lnSpc>
                  <a:spcPts val="1134"/>
                </a:lnSpc>
              </a:pPr>
            </a:p>
          </p:txBody>
        </p:sp>
      </p:grpSp>
      <p:grpSp>
        <p:nvGrpSpPr>
          <p:cNvPr name="Group 11" id="11"/>
          <p:cNvGrpSpPr/>
          <p:nvPr/>
        </p:nvGrpSpPr>
        <p:grpSpPr>
          <a:xfrm rot="0">
            <a:off x="12772532" y="6534150"/>
            <a:ext cx="5196144" cy="1609521"/>
            <a:chOff x="0" y="0"/>
            <a:chExt cx="1368532" cy="423907"/>
          </a:xfrm>
        </p:grpSpPr>
        <p:sp>
          <p:nvSpPr>
            <p:cNvPr name="Freeform 12" id="12"/>
            <p:cNvSpPr/>
            <p:nvPr/>
          </p:nvSpPr>
          <p:spPr>
            <a:xfrm flipH="false" flipV="false" rot="0">
              <a:off x="0" y="0"/>
              <a:ext cx="1368532" cy="423907"/>
            </a:xfrm>
            <a:custGeom>
              <a:avLst/>
              <a:gdLst/>
              <a:ahLst/>
              <a:cxnLst/>
              <a:rect r="r" b="b" t="t" l="l"/>
              <a:pathLst>
                <a:path h="423907" w="1368532">
                  <a:moveTo>
                    <a:pt x="22349" y="0"/>
                  </a:moveTo>
                  <a:lnTo>
                    <a:pt x="1346183" y="0"/>
                  </a:lnTo>
                  <a:cubicBezTo>
                    <a:pt x="1358526" y="0"/>
                    <a:pt x="1368532" y="10006"/>
                    <a:pt x="1368532" y="22349"/>
                  </a:cubicBezTo>
                  <a:lnTo>
                    <a:pt x="1368532" y="401558"/>
                  </a:lnTo>
                  <a:cubicBezTo>
                    <a:pt x="1368532" y="413901"/>
                    <a:pt x="1358526" y="423907"/>
                    <a:pt x="1346183" y="423907"/>
                  </a:cubicBezTo>
                  <a:lnTo>
                    <a:pt x="22349" y="423907"/>
                  </a:lnTo>
                  <a:cubicBezTo>
                    <a:pt x="16422" y="423907"/>
                    <a:pt x="10737" y="421552"/>
                    <a:pt x="6546" y="417361"/>
                  </a:cubicBezTo>
                  <a:cubicBezTo>
                    <a:pt x="2355" y="413170"/>
                    <a:pt x="0" y="407485"/>
                    <a:pt x="0" y="401558"/>
                  </a:cubicBezTo>
                  <a:lnTo>
                    <a:pt x="0" y="22349"/>
                  </a:lnTo>
                  <a:cubicBezTo>
                    <a:pt x="0" y="10006"/>
                    <a:pt x="10006" y="0"/>
                    <a:pt x="22349" y="0"/>
                  </a:cubicBezTo>
                  <a:close/>
                </a:path>
              </a:pathLst>
            </a:custGeom>
            <a:solidFill>
              <a:srgbClr val="F82929"/>
            </a:solidFill>
            <a:ln w="19050" cap="sq">
              <a:solidFill>
                <a:srgbClr val="1D1B1A"/>
              </a:solidFill>
              <a:prstDash val="solid"/>
              <a:miter/>
            </a:ln>
          </p:spPr>
        </p:sp>
        <p:sp>
          <p:nvSpPr>
            <p:cNvPr name="TextBox 13" id="13"/>
            <p:cNvSpPr txBox="true"/>
            <p:nvPr/>
          </p:nvSpPr>
          <p:spPr>
            <a:xfrm>
              <a:off x="0" y="47625"/>
              <a:ext cx="1368532" cy="376282"/>
            </a:xfrm>
            <a:prstGeom prst="rect">
              <a:avLst/>
            </a:prstGeom>
          </p:spPr>
          <p:txBody>
            <a:bodyPr anchor="ctr" rtlCol="false" tIns="50800" lIns="50800" bIns="50800" rIns="50800"/>
            <a:lstStyle/>
            <a:p>
              <a:pPr algn="ctr">
                <a:lnSpc>
                  <a:spcPts val="1134"/>
                </a:lnSpc>
              </a:pPr>
            </a:p>
          </p:txBody>
        </p:sp>
      </p:grpSp>
      <p:grpSp>
        <p:nvGrpSpPr>
          <p:cNvPr name="Group 14" id="14"/>
          <p:cNvGrpSpPr/>
          <p:nvPr/>
        </p:nvGrpSpPr>
        <p:grpSpPr>
          <a:xfrm rot="0">
            <a:off x="1008185" y="1837973"/>
            <a:ext cx="11356409" cy="6634633"/>
            <a:chOff x="0" y="0"/>
            <a:chExt cx="2514545" cy="1469046"/>
          </a:xfrm>
        </p:grpSpPr>
        <p:sp>
          <p:nvSpPr>
            <p:cNvPr name="Freeform 15" id="15"/>
            <p:cNvSpPr/>
            <p:nvPr/>
          </p:nvSpPr>
          <p:spPr>
            <a:xfrm flipH="false" flipV="false" rot="0">
              <a:off x="0" y="0"/>
              <a:ext cx="2514545" cy="1469046"/>
            </a:xfrm>
            <a:custGeom>
              <a:avLst/>
              <a:gdLst/>
              <a:ahLst/>
              <a:cxnLst/>
              <a:rect r="r" b="b" t="t" l="l"/>
              <a:pathLst>
                <a:path h="1469046" w="2514545">
                  <a:moveTo>
                    <a:pt x="10226" y="0"/>
                  </a:moveTo>
                  <a:lnTo>
                    <a:pt x="2504319" y="0"/>
                  </a:lnTo>
                  <a:cubicBezTo>
                    <a:pt x="2507031" y="0"/>
                    <a:pt x="2509632" y="1077"/>
                    <a:pt x="2511550" y="2995"/>
                  </a:cubicBezTo>
                  <a:cubicBezTo>
                    <a:pt x="2513467" y="4913"/>
                    <a:pt x="2514545" y="7514"/>
                    <a:pt x="2514545" y="10226"/>
                  </a:cubicBezTo>
                  <a:lnTo>
                    <a:pt x="2514545" y="1458820"/>
                  </a:lnTo>
                  <a:cubicBezTo>
                    <a:pt x="2514545" y="1461532"/>
                    <a:pt x="2513467" y="1464133"/>
                    <a:pt x="2511550" y="1466051"/>
                  </a:cubicBezTo>
                  <a:cubicBezTo>
                    <a:pt x="2509632" y="1467968"/>
                    <a:pt x="2507031" y="1469046"/>
                    <a:pt x="2504319" y="1469046"/>
                  </a:cubicBezTo>
                  <a:lnTo>
                    <a:pt x="10226" y="1469046"/>
                  </a:lnTo>
                  <a:cubicBezTo>
                    <a:pt x="7514" y="1469046"/>
                    <a:pt x="4913" y="1467968"/>
                    <a:pt x="2995" y="1466051"/>
                  </a:cubicBezTo>
                  <a:cubicBezTo>
                    <a:pt x="1077" y="1464133"/>
                    <a:pt x="0" y="1461532"/>
                    <a:pt x="0" y="1458820"/>
                  </a:cubicBezTo>
                  <a:lnTo>
                    <a:pt x="0" y="10226"/>
                  </a:lnTo>
                  <a:cubicBezTo>
                    <a:pt x="0" y="7514"/>
                    <a:pt x="1077" y="4913"/>
                    <a:pt x="2995" y="2995"/>
                  </a:cubicBezTo>
                  <a:cubicBezTo>
                    <a:pt x="4913" y="1077"/>
                    <a:pt x="7514" y="0"/>
                    <a:pt x="10226" y="0"/>
                  </a:cubicBezTo>
                  <a:close/>
                </a:path>
              </a:pathLst>
            </a:custGeom>
            <a:blipFill>
              <a:blip r:embed="rId6"/>
              <a:stretch>
                <a:fillRect l="-1930" t="0" r="-1930" b="0"/>
              </a:stretch>
            </a:blipFill>
            <a:ln w="19050" cap="sq">
              <a:solidFill>
                <a:srgbClr val="000000"/>
              </a:solidFill>
              <a:prstDash val="solid"/>
              <a:miter/>
            </a:ln>
          </p:spPr>
        </p:sp>
      </p:grpSp>
      <p:sp>
        <p:nvSpPr>
          <p:cNvPr name="TextBox 16" id="16"/>
          <p:cNvSpPr txBox="true"/>
          <p:nvPr/>
        </p:nvSpPr>
        <p:spPr>
          <a:xfrm rot="0">
            <a:off x="1028700" y="8739306"/>
            <a:ext cx="12795650" cy="2105291"/>
          </a:xfrm>
          <a:prstGeom prst="rect">
            <a:avLst/>
          </a:prstGeom>
        </p:spPr>
        <p:txBody>
          <a:bodyPr anchor="t" rtlCol="false" tIns="0" lIns="0" bIns="0" rIns="0">
            <a:spAutoFit/>
          </a:bodyPr>
          <a:lstStyle/>
          <a:p>
            <a:pPr algn="l">
              <a:lnSpc>
                <a:spcPts val="5455"/>
              </a:lnSpc>
            </a:pPr>
            <a:r>
              <a:rPr lang="en-US" sz="5624">
                <a:solidFill>
                  <a:srgbClr val="1D1B1A"/>
                </a:solidFill>
                <a:latin typeface="League Spartan"/>
                <a:ea typeface="League Spartan"/>
                <a:cs typeface="League Spartan"/>
                <a:sym typeface="League Spartan"/>
              </a:rPr>
              <a:t>SHIPPING PERFORMANCE &amp;DELIVERY INSIGHTS</a:t>
            </a:r>
          </a:p>
          <a:p>
            <a:pPr algn="l">
              <a:lnSpc>
                <a:spcPts val="5455"/>
              </a:lnSpc>
            </a:pPr>
          </a:p>
        </p:txBody>
      </p:sp>
      <p:sp>
        <p:nvSpPr>
          <p:cNvPr name="TextBox 17" id="17"/>
          <p:cNvSpPr txBox="true"/>
          <p:nvPr/>
        </p:nvSpPr>
        <p:spPr>
          <a:xfrm rot="0">
            <a:off x="2013615" y="600768"/>
            <a:ext cx="4405322" cy="389284"/>
          </a:xfrm>
          <a:prstGeom prst="rect">
            <a:avLst/>
          </a:prstGeom>
        </p:spPr>
        <p:txBody>
          <a:bodyPr anchor="t" rtlCol="false" tIns="0" lIns="0" bIns="0" rIns="0">
            <a:spAutoFit/>
          </a:bodyPr>
          <a:lstStyle/>
          <a:p>
            <a:pPr algn="l">
              <a:lnSpc>
                <a:spcPts val="3218"/>
              </a:lnSpc>
              <a:spcBef>
                <a:spcPct val="0"/>
              </a:spcBef>
            </a:pPr>
            <a:r>
              <a:rPr lang="en-US" b="true" sz="2298" spc="-149">
                <a:solidFill>
                  <a:srgbClr val="1D1B1A"/>
                </a:solidFill>
                <a:latin typeface="Open Sauce Bold"/>
                <a:ea typeface="Open Sauce Bold"/>
                <a:cs typeface="Open Sauce Bold"/>
                <a:sym typeface="Open Sauce Bold"/>
              </a:rPr>
              <a:t>ALEX</a:t>
            </a:r>
            <a:r>
              <a:rPr lang="en-US" b="true" sz="2298" spc="-149">
                <a:solidFill>
                  <a:srgbClr val="1D1B1A"/>
                </a:solidFill>
                <a:latin typeface="Open Sauce Bold"/>
                <a:ea typeface="Open Sauce Bold"/>
                <a:cs typeface="Open Sauce Bold"/>
                <a:sym typeface="Open Sauce Bold"/>
              </a:rPr>
              <a:t> A</a:t>
            </a:r>
            <a:r>
              <a:rPr lang="en-US" b="true" sz="2298" spc="-149">
                <a:solidFill>
                  <a:srgbClr val="1D1B1A"/>
                </a:solidFill>
                <a:latin typeface="Open Sauce Bold"/>
                <a:ea typeface="Open Sauce Bold"/>
                <a:cs typeface="Open Sauce Bold"/>
                <a:sym typeface="Open Sauce Bold"/>
              </a:rPr>
              <a:t>GENCY COMPANY </a:t>
            </a:r>
          </a:p>
        </p:txBody>
      </p:sp>
      <p:sp>
        <p:nvSpPr>
          <p:cNvPr name="TextBox 18" id="18"/>
          <p:cNvSpPr txBox="true"/>
          <p:nvPr/>
        </p:nvSpPr>
        <p:spPr>
          <a:xfrm rot="0">
            <a:off x="12772532" y="2142144"/>
            <a:ext cx="4892078" cy="422973"/>
          </a:xfrm>
          <a:prstGeom prst="rect">
            <a:avLst/>
          </a:prstGeom>
        </p:spPr>
        <p:txBody>
          <a:bodyPr anchor="t" rtlCol="false" tIns="0" lIns="0" bIns="0" rIns="0">
            <a:spAutoFit/>
          </a:bodyPr>
          <a:lstStyle/>
          <a:p>
            <a:pPr algn="ctr">
              <a:lnSpc>
                <a:spcPts val="3461"/>
              </a:lnSpc>
              <a:spcBef>
                <a:spcPct val="0"/>
              </a:spcBef>
            </a:pPr>
            <a:r>
              <a:rPr lang="en-US" sz="2472" spc="-49">
                <a:solidFill>
                  <a:srgbClr val="FFF8F8"/>
                </a:solidFill>
                <a:latin typeface="Open Sauce"/>
                <a:ea typeface="Open Sauce"/>
                <a:cs typeface="Open Sauce"/>
                <a:sym typeface="Open Sauce"/>
              </a:rPr>
              <a:t>Shipping insights</a:t>
            </a:r>
          </a:p>
        </p:txBody>
      </p:sp>
      <p:sp>
        <p:nvSpPr>
          <p:cNvPr name="TextBox 19" id="19"/>
          <p:cNvSpPr txBox="true"/>
          <p:nvPr/>
        </p:nvSpPr>
        <p:spPr>
          <a:xfrm rot="0">
            <a:off x="12793047" y="4080168"/>
            <a:ext cx="4851048" cy="1299273"/>
          </a:xfrm>
          <a:prstGeom prst="rect">
            <a:avLst/>
          </a:prstGeom>
        </p:spPr>
        <p:txBody>
          <a:bodyPr anchor="t" rtlCol="false" tIns="0" lIns="0" bIns="0" rIns="0">
            <a:spAutoFit/>
          </a:bodyPr>
          <a:lstStyle/>
          <a:p>
            <a:pPr algn="l" marL="533818" indent="-266909" lvl="1">
              <a:lnSpc>
                <a:spcPts val="3461"/>
              </a:lnSpc>
              <a:buFont typeface="Arial"/>
              <a:buChar char="•"/>
            </a:pPr>
            <a:r>
              <a:rPr lang="en-US" sz="2472" spc="-49">
                <a:solidFill>
                  <a:srgbClr val="FFF8F8"/>
                </a:solidFill>
                <a:latin typeface="Open Sauce"/>
                <a:ea typeface="Open Sauce"/>
                <a:cs typeface="Open Sauce"/>
                <a:sym typeface="Open Sauce"/>
              </a:rPr>
              <a:t>Avg Delivery days per company</a:t>
            </a:r>
          </a:p>
          <a:p>
            <a:pPr algn="l" marL="533818" indent="-266909" lvl="1">
              <a:lnSpc>
                <a:spcPts val="3461"/>
              </a:lnSpc>
              <a:buFont typeface="Arial"/>
              <a:buChar char="•"/>
            </a:pPr>
            <a:r>
              <a:rPr lang="en-US" sz="2472" spc="-49">
                <a:solidFill>
                  <a:srgbClr val="FFF8F8"/>
                </a:solidFill>
                <a:latin typeface="Open Sauce"/>
                <a:ea typeface="Open Sauce"/>
                <a:cs typeface="Open Sauce"/>
                <a:sym typeface="Open Sauce"/>
              </a:rPr>
              <a:t> No. of ordes by shipper</a:t>
            </a:r>
          </a:p>
        </p:txBody>
      </p:sp>
      <p:sp>
        <p:nvSpPr>
          <p:cNvPr name="TextBox 20" id="20"/>
          <p:cNvSpPr txBox="true"/>
          <p:nvPr/>
        </p:nvSpPr>
        <p:spPr>
          <a:xfrm rot="0">
            <a:off x="12729436" y="6701070"/>
            <a:ext cx="4935174" cy="1299273"/>
          </a:xfrm>
          <a:prstGeom prst="rect">
            <a:avLst/>
          </a:prstGeom>
        </p:spPr>
        <p:txBody>
          <a:bodyPr anchor="t" rtlCol="false" tIns="0" lIns="0" bIns="0" rIns="0">
            <a:spAutoFit/>
          </a:bodyPr>
          <a:lstStyle/>
          <a:p>
            <a:pPr algn="l" marL="533818" indent="-266909" lvl="1">
              <a:lnSpc>
                <a:spcPts val="3461"/>
              </a:lnSpc>
              <a:buFont typeface="Arial"/>
              <a:buChar char="•"/>
            </a:pPr>
            <a:r>
              <a:rPr lang="en-US" sz="2472" spc="-49">
                <a:solidFill>
                  <a:srgbClr val="FFF8F8"/>
                </a:solidFill>
                <a:latin typeface="Open Sauce"/>
                <a:ea typeface="Open Sauce"/>
                <a:cs typeface="Open Sauce"/>
                <a:sym typeface="Open Sauce"/>
              </a:rPr>
              <a:t>Avg freight by copmany </a:t>
            </a:r>
          </a:p>
          <a:p>
            <a:pPr algn="l" marL="533818" indent="-266909" lvl="1">
              <a:lnSpc>
                <a:spcPts val="3461"/>
              </a:lnSpc>
              <a:buFont typeface="Arial"/>
              <a:buChar char="•"/>
            </a:pPr>
            <a:r>
              <a:rPr lang="en-US" sz="2472" spc="-49">
                <a:solidFill>
                  <a:srgbClr val="FFF8F8"/>
                </a:solidFill>
                <a:latin typeface="Open Sauce"/>
                <a:ea typeface="Open Sauce"/>
                <a:cs typeface="Open Sauce"/>
                <a:sym typeface="Open Sauce"/>
              </a:rPr>
              <a:t> No. of orders and total sales  per country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DAG5-ikO8kg</dc:identifier>
  <dcterms:modified xsi:type="dcterms:W3CDTF">2011-08-01T06:04:30Z</dcterms:modified>
  <cp:revision>1</cp:revision>
  <dc:title>Red and White Modern Supply Chain Optimization Presentation</dc:title>
</cp:coreProperties>
</file>